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64" r:id="rId2"/>
    <p:sldId id="378" r:id="rId3"/>
    <p:sldId id="377" r:id="rId4"/>
    <p:sldId id="287" r:id="rId5"/>
    <p:sldId id="265" r:id="rId6"/>
    <p:sldId id="363" r:id="rId7"/>
    <p:sldId id="365" r:id="rId8"/>
    <p:sldId id="371" r:id="rId9"/>
    <p:sldId id="366" r:id="rId10"/>
    <p:sldId id="370" r:id="rId11"/>
    <p:sldId id="369" r:id="rId12"/>
    <p:sldId id="368" r:id="rId13"/>
    <p:sldId id="373" r:id="rId14"/>
    <p:sldId id="374" r:id="rId15"/>
    <p:sldId id="372" r:id="rId16"/>
    <p:sldId id="384" r:id="rId17"/>
    <p:sldId id="383" r:id="rId18"/>
    <p:sldId id="382" r:id="rId19"/>
    <p:sldId id="375" r:id="rId20"/>
    <p:sldId id="386" r:id="rId21"/>
    <p:sldId id="385" r:id="rId22"/>
    <p:sldId id="388" r:id="rId23"/>
    <p:sldId id="387" r:id="rId24"/>
    <p:sldId id="390" r:id="rId25"/>
    <p:sldId id="391" r:id="rId26"/>
    <p:sldId id="395" r:id="rId27"/>
    <p:sldId id="394" r:id="rId28"/>
    <p:sldId id="393" r:id="rId29"/>
  </p:sldIdLst>
  <p:sldSz cx="9144000" cy="6858000" type="screen4x3"/>
  <p:notesSz cx="6797675" cy="987425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832"/>
    <a:srgbClr val="333300"/>
    <a:srgbClr val="A55545"/>
    <a:srgbClr val="A58E39"/>
    <a:srgbClr val="169A35"/>
    <a:srgbClr val="FFFFCC"/>
    <a:srgbClr val="FFCC00"/>
    <a:srgbClr val="B04A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80" autoAdjust="0"/>
    <p:restoredTop sz="84915" autoAdjust="0"/>
  </p:normalViewPr>
  <p:slideViewPr>
    <p:cSldViewPr>
      <p:cViewPr varScale="1">
        <p:scale>
          <a:sx n="64" d="100"/>
          <a:sy n="64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7AF5A5-7C0F-4C34-A872-F3125F2FA629}" type="datetimeFigureOut">
              <a:rPr lang="et-EE"/>
              <a:pPr>
                <a:defRPr/>
              </a:pPr>
              <a:t>27.11.2009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722705-BF64-466A-AA26-C9CEE7C8C00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EF5223-720E-4FD2-A499-0CF00A3AE67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aidi pildi kohatä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Märkmete kohatäid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t-EE" smtClean="0"/>
          </a:p>
        </p:txBody>
      </p:sp>
      <p:sp>
        <p:nvSpPr>
          <p:cNvPr id="19459" name="Slaidinumbri kohatä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CAE52-B58A-4970-86DE-93A5389F7852}" type="slidenum">
              <a:rPr lang="et-EE" smtClean="0"/>
              <a:pPr/>
              <a:t>1</a:t>
            </a:fld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AA769-0028-4669-BD88-6F384D95E4C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D6FF-A341-4BAF-9D7B-3E147D5587F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08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08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8344-0268-455A-A938-6220AE3EA18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itel ja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abeli kohatäide 2"/>
          <p:cNvSpPr>
            <a:spLocks noGrp="1"/>
          </p:cNvSpPr>
          <p:nvPr>
            <p:ph type="tbl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41D2-B8FA-4927-B6E9-7B583F1479E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268413"/>
            <a:ext cx="6911975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3525" y="2205038"/>
            <a:ext cx="3386138" cy="331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2063" y="2205038"/>
            <a:ext cx="3387725" cy="331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E57B-D695-41A4-8DFD-65A06359248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268413"/>
            <a:ext cx="6911975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3525" y="2205038"/>
            <a:ext cx="6926263" cy="1579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3525" y="3937000"/>
            <a:ext cx="6926263" cy="1579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0A63-5E62-4C20-8008-4B52A98820E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C4084-EBC3-4AF9-8A2D-BCC1D65A6F7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3969-B05F-4DFD-8E8C-2C931DCC184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8B25-7487-43FA-9ABE-878D9CB7AEA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7C12-5B9A-4B67-AD20-2A90A9328FC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353F-3328-4D52-9F5F-538E800D883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B0BD8-4A52-41C6-B4BC-77278E1F2D6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EC16-191B-424A-AFA3-F5EC42F8D64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FBF18-C0EB-40D2-B4BA-07B88972D13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F1DB4A79-8F14-4E3D-A8F8-5FC5302C164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  <p:pic>
        <p:nvPicPr>
          <p:cNvPr id="1031" name="Picture 7" descr="regionaalarengu_toetusek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2500" y="5516563"/>
            <a:ext cx="22320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28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8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8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8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86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86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86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86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864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i.ee/kn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xgis.maaamet.ee/knravali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ki.ee/nimeselts/bib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://images.google.ee/imgres?imgurl=http://www.kotus.fi/files/883/textsize/Paikannimikirja1.jpg&amp;imgrefurl=http://www.kotus.fi/index.phtml%3Fs%3D2468&amp;usg=__lT0IjZeEr02KXVjJRxGBe3yOdB4=&amp;h=421&amp;w=300&amp;sz=59&amp;hl=et&amp;start=14&amp;um=1&amp;tbnid=PDCr08B70iiEsM:&amp;tbnh=125&amp;tbnw=89&amp;prev=/images%3Fq%3Dpaikkannimet%26hl%3Det%26sa%3DG%26um%3D1" TargetMode="External"/><Relationship Id="rId26" Type="http://schemas.openxmlformats.org/officeDocument/2006/relationships/hyperlink" Target="http://images.google.ee/imgres?imgurl=http://www.apollo.ee/images/books/r24/kohanimed.jpg&amp;imgrefurl=http://www.apollo.ee/category.php/60&amp;usg=__hTLAkxDnLY8dUI7zq2bXLJBFrGU=&amp;h=147&amp;w=100&amp;sz=6&amp;hl=et&amp;start=5&amp;um=1&amp;tbnid=WPOOtfjcl0241M:&amp;tbnh=95&amp;tbnw=65&amp;prev=/images%3Fq%3Draamat%2Bkohanimedest%26hl%3Det%26sa%3DG%26um%3D1" TargetMode="External"/><Relationship Id="rId3" Type="http://schemas.openxmlformats.org/officeDocument/2006/relationships/hyperlink" Target="http://www.eki.ee/knn" TargetMode="External"/><Relationship Id="rId21" Type="http://schemas.openxmlformats.org/officeDocument/2006/relationships/image" Target="../media/image18.jpeg"/><Relationship Id="rId7" Type="http://schemas.openxmlformats.org/officeDocument/2006/relationships/hyperlink" Target="http://www.eki.ee/knn/lingid.htm" TargetMode="External"/><Relationship Id="rId12" Type="http://schemas.openxmlformats.org/officeDocument/2006/relationships/hyperlink" Target="http://images.google.ee/imgres?imgurl=http://www.wi.ee/img/picture/toim13.gif&amp;imgrefurl=http://www.wi.ee/vr/toimondusoqnr13&amp;usg=__utrg4wgasTofD4qPTIQKrzU8bwo=&amp;h=288&amp;w=198&amp;sz=14&amp;hl=et&amp;start=1&amp;um=1&amp;tbnid=ErCg83QvdeCyjM:&amp;tbnh=115&amp;tbnw=79&amp;prev=/images%3Fq%3Draamat%2Bkohanimedest%26hl%3Det%26sa%3DG%26um%3D1" TargetMode="External"/><Relationship Id="rId17" Type="http://schemas.openxmlformats.org/officeDocument/2006/relationships/image" Target="../media/image16.jpeg"/><Relationship Id="rId25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hyperlink" Target="http://images.google.ee/imgres?imgurl=http://www.apollo.ee/images/books/maailmakohanimed.jpg&amp;imgrefurl=http://www.apollo.ee/product.php/0831852&amp;usg=__yxVlL67E3Jq5WZ9m52v9kogtNxw=&amp;h=154&amp;w=100&amp;sz=8&amp;hl=et&amp;start=26&amp;um=1&amp;tbnid=ecUot9yRhLgIWM:&amp;tbnh=96&amp;tbnw=62&amp;prev=/images%3Fq%3Dkarikatuur%2Bkohanimedest%26ndsp%3D18%26hl%3Det%26sa%3DN%26start%3D18%26um%3D1" TargetMode="External"/><Relationship Id="rId20" Type="http://schemas.openxmlformats.org/officeDocument/2006/relationships/hyperlink" Target="http://images.google.ee/imgres?imgurl=http://www.apollo.ee/images/books/r16/nimekorralduseanaluus.jpg&amp;imgrefurl=http://www.apollo.ee/category.php/60,1,2,0,0&amp;usg=__rEqE_fQ2oS_Qu5IszruxCymtijA=&amp;h=145&amp;w=95&amp;sz=3&amp;hl=et&amp;start=28&amp;um=1&amp;tbnid=x8BgOPWRTp8d9M:&amp;tbnh=95&amp;tbnw=62&amp;prev=/images%3Fq%3Dkarikatuur%2Bkohanimedest%26ndsp%3D18%26hl%3Det%26sa%3DN%26start%3D18%26um%3D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aamet.ee/" TargetMode="External"/><Relationship Id="rId11" Type="http://schemas.openxmlformats.org/officeDocument/2006/relationships/image" Target="../media/image13.jpeg"/><Relationship Id="rId24" Type="http://schemas.openxmlformats.org/officeDocument/2006/relationships/hyperlink" Target="http://images.google.ee/imgres?imgurl=http://girls.wsoy.fi/media%3Fpath%3Djpg/951-0-27676-6%26empty%3Dempty.jpg&amp;imgrefurl=http://www.wsoy.fi/index.jsp%3Fmain%3D6%26sub%3D12%26letter%3DH%26c%3D/products&amp;usg=__bz9lf8TX1YF3fzXI9msreIOY_84=&amp;h=159&amp;w=120&amp;sz=17&amp;hl=et&amp;start=68&amp;um=1&amp;tbnid=z4HTQ-kK_58LVM:&amp;tbnh=97&amp;tbnw=73&amp;prev=/images%3Fq%3Dpaikannimet%26ndsp%3D18%26hl%3Det%26sa%3DN%26start%3D54%26um%3D1" TargetMode="External"/><Relationship Id="rId5" Type="http://schemas.openxmlformats.org/officeDocument/2006/relationships/hyperlink" Target="http://www.eki.ee/" TargetMode="External"/><Relationship Id="rId15" Type="http://schemas.openxmlformats.org/officeDocument/2006/relationships/image" Target="../media/image15.jpeg"/><Relationship Id="rId23" Type="http://schemas.openxmlformats.org/officeDocument/2006/relationships/image" Target="../media/image19.jpeg"/><Relationship Id="rId10" Type="http://schemas.openxmlformats.org/officeDocument/2006/relationships/hyperlink" Target="http://images.google.ee/imgres?imgurl=http://www.apollo.ee/images/books/r24/Evar_Saar_www.jpg&amp;imgrefurl=http://www.apollo.ee/category.php/5,1,0,1,1&amp;usg=__8nGb5_u4zVosn2YiNrY4MjRpgfE=&amp;h=147&amp;w=100&amp;sz=6&amp;hl=et&amp;start=8&amp;um=1&amp;tbnid=wqSAF_n6xa1_5M:&amp;tbnh=95&amp;tbnw=65&amp;prev=/images%3Fq%3Draamat%2Bkohanimedest%26hl%3Det%26sa%3DG%26um%3D1" TargetMode="External"/><Relationship Id="rId19" Type="http://schemas.openxmlformats.org/officeDocument/2006/relationships/image" Target="../media/image17.jpeg"/><Relationship Id="rId4" Type="http://schemas.openxmlformats.org/officeDocument/2006/relationships/hyperlink" Target="http://www.siseministeerium.ee/" TargetMode="External"/><Relationship Id="rId9" Type="http://schemas.openxmlformats.org/officeDocument/2006/relationships/hyperlink" Target="http://www.youtube.com/watch?v=WfnpUYPxrWE" TargetMode="External"/><Relationship Id="rId14" Type="http://schemas.openxmlformats.org/officeDocument/2006/relationships/hyperlink" Target="http://images.google.ee/imgres?imgurl=http://www.eksa.ee/files/bookimages/keelenouanne%25204_s.jpg&amp;imgrefurl=http://www.eksa.ee/Default.aspx%3FPageID%3D179%26Book%3D332&amp;usg=__ryxBA2QMCQZqUn6IH-l6HnlFbXs=&amp;h=200&amp;w=150&amp;sz=25&amp;hl=et&amp;start=9&amp;um=1&amp;tbnid=FHN5AEWSIOYJBM:&amp;tbnh=104&amp;tbnw=78&amp;prev=/images%3Fq%3Dpeeter%2Bp%25C3%25A4ll%26hl%3Det%26sa%3DG%26um%3D1" TargetMode="External"/><Relationship Id="rId22" Type="http://schemas.openxmlformats.org/officeDocument/2006/relationships/hyperlink" Target="http://images.google.ee/imgres?imgurl=http://www.bibliovault.org/thumbs/978-0-87351-396-8-thumb.jpg&amp;imgrefurl=http://www.bibliovault.org/BV.book.epl%3FISBN%3D9780873513968&amp;usg=__m_nWAPiRMPT3psAhIIa1kVyhVYQ=&amp;h=225&amp;w=158&amp;sz=11&amp;hl=et&amp;start=287&amp;um=1&amp;tbnid=fe00UmNKkv-5CM:&amp;tbnh=108&amp;tbnw=76&amp;prev=/images%3Fq%3Dgeographical%2Bname%26ndsp%3D18%26hl%3Det%26sa%3DN%26start%3D270%26um%3D1" TargetMode="External"/><Relationship Id="rId27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ule.kikas@siseministeerium.ee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ee/imgres?imgurl=http://www.folklore.ee/tagused/nr4/pics/lind6.gif&amp;imgrefurl=http://sirliajaveeb.blogspot.com/2009/01/eesti-vabariigi-president-on-tooma.html&amp;usg=__HV1YHIM6bmOQD2LqF8wEJ9sEnzc=&amp;h=394&amp;w=402&amp;sz=23&amp;hl=et&amp;start=54&amp;um=1&amp;tbnid=K1_GTUUUnto33M:&amp;tbnh=122&amp;tbnw=124&amp;prev=/images%3Fq%3Drukkilill%26ndsp%3D18%26hl%3Det%26sa%3DN%26start%3D36%26um%3D1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google.ee/imgres?imgurl=http://img3.ak.crunchyroll.com/i/spire1/07132008/6/2/6/3/626323e5b8ff80_full.jpg&amp;imgrefurl=http://www.crunchyroll.com/group/Eesti&amp;usg=__pYAybl9aerZKW_joBhkmn5y99TQ=&amp;h=218&amp;w=200&amp;sz=40&amp;hl=et&amp;start=41&amp;um=1&amp;tbnid=hheMsZkbAEiS9M:&amp;tbnh=107&amp;tbnw=98&amp;prev=/images%3Fq%3Drukkilill%26ndsp%3D18%26hl%3Det%26sa%3DN%26start%3D36%26um%3D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images.google.ee/imgres?imgurl=http://portal.unesco.org/science/en/files/7020/12278054051UN-LOGO.png/UN-LOGO.png&amp;imgrefurl=http://www.seasc2009.org/content/pages/affiliated-programme/ungegn-meeting-&amp;usg=__bB6qKYE__hYXH19uNIbt7Reba6M=&amp;h=200&amp;w=200&amp;sz=43&amp;hl=et&amp;start=262&amp;um=1&amp;tbnid=iSGPoxgo2WrGwM:&amp;tbnh=104&amp;tbnw=104&amp;prev=/images?q=geographical+name&amp;ndsp=18&amp;hl=et&amp;sa=N&amp;start=252&amp;um=1" TargetMode="External"/><Relationship Id="rId7" Type="http://schemas.openxmlformats.org/officeDocument/2006/relationships/hyperlink" Target="http://images.google.ee/imgres?imgurl=http://www.etka.ee/images/Paragrahv.gif&amp;imgrefurl=http://www.etka.ee/info2008.html&amp;usg=__wM70EwFWnjGw4UR8ttwrLRgENMU=&amp;h=170&amp;w=128&amp;sz=4&amp;hl=et&amp;start=6&amp;um=1&amp;tbnid=waH_wBULInEIGM:&amp;tbnh=99&amp;tbnw=75&amp;prev=/images?q=paragrahv&amp;hl=et&amp;sa=G&amp;um=1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hyperlink" Target="http://images.google.ee/imgres?imgurl=http://leifi.physik.uni-muenchen.de/web_ph08/geschichte/15_archimedes-krone/archimedes07.gif&amp;imgrefurl=http://leifi.physik.uni-muenchen.de/web_ph08/geschichte/15_archimedes-krone/dialog.htm&amp;usg=__HGYxe5XlN7qjhAhxfUy6HjiuQNo=&amp;h=231&amp;w=245&amp;sz=8&amp;hl=et&amp;start=5&amp;um=1&amp;tbnid=qWZ4FuzWmTmlnM:&amp;tbnh=104&amp;tbnw=110&amp;prev=/images?q=heureka&amp;ndsp=18&amp;hl=et&amp;sa=N&amp;um=1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4438"/>
            <a:ext cx="8229600" cy="1571625"/>
          </a:xfrm>
        </p:spPr>
        <p:txBody>
          <a:bodyPr/>
          <a:lstStyle/>
          <a:p>
            <a:pPr eaLnBrk="1" hangingPunct="1"/>
            <a:r>
              <a:rPr lang="et-EE" sz="6000" b="1" smtClean="0">
                <a:solidFill>
                  <a:srgbClr val="C00000"/>
                </a:solidFill>
                <a:latin typeface="Bauhaus 93" pitchFamily="82" charset="0"/>
              </a:rPr>
              <a:t>Kohanimekorraldus Eestis</a:t>
            </a:r>
            <a:endParaRPr lang="en-GB" sz="6000" b="1" smtClean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358188" cy="2714625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buFontTx/>
              <a:buNone/>
            </a:pPr>
            <a:endParaRPr lang="et-EE" sz="1800" i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t-EE" sz="1800" i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t-EE" sz="2400" smtClean="0">
                <a:solidFill>
                  <a:srgbClr val="333300"/>
                </a:solidFill>
                <a:latin typeface="Arial" charset="0"/>
              </a:rPr>
              <a:t>VII kohanimepäev Raplas, 27. novembril 2009</a:t>
            </a:r>
            <a:endParaRPr lang="en-GB" sz="2400" smtClean="0">
              <a:solidFill>
                <a:srgbClr val="3333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et-EE" sz="2400" i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r" eaLnBrk="1" hangingPunct="1">
              <a:buFontTx/>
              <a:buNone/>
            </a:pPr>
            <a:r>
              <a:rPr lang="et-EE" sz="1800" b="1" i="1" smtClean="0">
                <a:solidFill>
                  <a:schemeClr val="tx1"/>
                </a:solidFill>
                <a:latin typeface="Arial" charset="0"/>
                <a:cs typeface="Arial" charset="0"/>
              </a:rPr>
              <a:t>Aule Kikas</a:t>
            </a:r>
          </a:p>
          <a:p>
            <a:pPr algn="r" eaLnBrk="1" hangingPunct="1">
              <a:buFontTx/>
              <a:buNone/>
            </a:pPr>
            <a:r>
              <a:rPr lang="et-EE" sz="1800" i="1" smtClean="0">
                <a:solidFill>
                  <a:schemeClr val="tx1"/>
                </a:solidFill>
                <a:latin typeface="Arial" charset="0"/>
                <a:cs typeface="Arial" charset="0"/>
              </a:rPr>
              <a:t>Kohanimenõukogu sekretär </a:t>
            </a:r>
          </a:p>
          <a:p>
            <a:pPr algn="r" eaLnBrk="1" hangingPunct="1">
              <a:buFontTx/>
              <a:buNone/>
            </a:pPr>
            <a:r>
              <a:rPr lang="et-EE" sz="1800" i="1" smtClean="0">
                <a:solidFill>
                  <a:schemeClr val="tx1"/>
                </a:solidFill>
                <a:latin typeface="Arial" charset="0"/>
                <a:cs typeface="Arial" charset="0"/>
              </a:rPr>
              <a:t>Siseministeeriumi kohaliku omavalitsuse </a:t>
            </a:r>
          </a:p>
          <a:p>
            <a:pPr algn="r" eaLnBrk="1" hangingPunct="1">
              <a:buFontTx/>
              <a:buNone/>
            </a:pPr>
            <a:r>
              <a:rPr lang="et-EE" sz="1800" i="1" smtClean="0">
                <a:solidFill>
                  <a:schemeClr val="tx1"/>
                </a:solidFill>
                <a:latin typeface="Arial" charset="0"/>
                <a:cs typeface="Arial" charset="0"/>
              </a:rPr>
              <a:t>ja regionaalhalduse osakonna peaspetsialist</a:t>
            </a:r>
          </a:p>
          <a:p>
            <a:pPr algn="ctr" eaLnBrk="1" hangingPunct="1">
              <a:buFontTx/>
              <a:buNone/>
            </a:pPr>
            <a:endParaRPr lang="et-EE" sz="2000" smtClean="0">
              <a:solidFill>
                <a:srgbClr val="33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UNGEGN jaotised </a:t>
            </a:r>
            <a:r>
              <a:rPr lang="et-EE" sz="2000" smtClean="0">
                <a:solidFill>
                  <a:srgbClr val="B85832"/>
                </a:solidFill>
                <a:latin typeface="Bauhaus 93" pitchFamily="82" charset="0"/>
              </a:rPr>
              <a:t>(22)</a:t>
            </a:r>
          </a:p>
        </p:txBody>
      </p:sp>
      <p:sp>
        <p:nvSpPr>
          <p:cNvPr id="30722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Ameerika Ühendriikide/Kanada</a:t>
            </a:r>
            <a:r>
              <a:rPr lang="et-EE" sz="2800"/>
              <a:t> </a:t>
            </a:r>
            <a:r>
              <a:rPr lang="en-GB" sz="2800"/>
              <a:t>araabia</a:t>
            </a:r>
          </a:p>
          <a:p>
            <a:pPr lvl="1">
              <a:lnSpc>
                <a:spcPct val="80000"/>
              </a:lnSpc>
            </a:pPr>
            <a:r>
              <a:rPr lang="et-EE" sz="2800" u="sng">
                <a:solidFill>
                  <a:srgbClr val="0070C0"/>
                </a:solidFill>
              </a:rPr>
              <a:t>-</a:t>
            </a:r>
            <a:r>
              <a:rPr lang="en-GB" sz="2800" u="sng">
                <a:solidFill>
                  <a:srgbClr val="0070C0"/>
                </a:solidFill>
              </a:rPr>
              <a:t>Balti</a:t>
            </a:r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Edela-Aasia (v.a araabia)</a:t>
            </a:r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Hiina</a:t>
            </a:r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hollandi- ja saksakeelne</a:t>
            </a:r>
            <a:endParaRPr lang="et-EE" sz="2800"/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Ida-Euroopa, Põhja- ja Kesk-Aasia</a:t>
            </a:r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Kesk-Ida-Euroopa ja Kagu-Euroopa</a:t>
            </a:r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prantsuskeelne</a:t>
            </a:r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Põhjala</a:t>
            </a:r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romaani-kreeka</a:t>
            </a:r>
          </a:p>
          <a:p>
            <a:pPr lvl="1">
              <a:lnSpc>
                <a:spcPct val="80000"/>
              </a:lnSpc>
            </a:pPr>
            <a:r>
              <a:rPr lang="et-EE" sz="2800"/>
              <a:t>-</a:t>
            </a:r>
            <a:r>
              <a:rPr lang="en-GB" sz="2800"/>
              <a:t>Ühendkuningriigi</a:t>
            </a:r>
          </a:p>
          <a:p>
            <a:pPr lvl="1">
              <a:lnSpc>
                <a:spcPct val="80000"/>
              </a:lnSpc>
            </a:pPr>
            <a:r>
              <a:rPr lang="et-EE" sz="1700"/>
              <a:t>- </a:t>
            </a:r>
            <a:r>
              <a:rPr lang="en-GB" sz="1700"/>
              <a:t>jt</a:t>
            </a:r>
            <a:endParaRPr lang="en-GB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UNGEGN töörühmad </a:t>
            </a:r>
            <a:r>
              <a:rPr lang="et-EE" sz="2000" smtClean="0">
                <a:solidFill>
                  <a:srgbClr val="B85832"/>
                </a:solidFill>
                <a:latin typeface="Bauhaus 93" pitchFamily="82" charset="0"/>
              </a:rPr>
              <a:t>(10)</a:t>
            </a:r>
          </a:p>
        </p:txBody>
      </p:sp>
      <p:sp>
        <p:nvSpPr>
          <p:cNvPr id="31746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Char char="•"/>
            </a:pPr>
            <a:endParaRPr lang="et-EE" sz="2800"/>
          </a:p>
          <a:p>
            <a:pPr marL="533400" indent="-533400">
              <a:lnSpc>
                <a:spcPct val="80000"/>
              </a:lnSpc>
              <a:buFontTx/>
              <a:buChar char="•"/>
            </a:pPr>
            <a:endParaRPr lang="et-EE" sz="2800"/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t-EE" sz="2800"/>
              <a:t>a</a:t>
            </a:r>
            <a:r>
              <a:rPr lang="en-GB" sz="2800"/>
              <a:t>valikkus</a:t>
            </a:r>
            <a:r>
              <a:rPr lang="et-EE" sz="2800"/>
              <a:t> ja finatseerimine</a:t>
            </a:r>
            <a:endParaRPr lang="en-GB" sz="2800"/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n-GB" sz="2800"/>
              <a:t>hääldus</a:t>
            </a:r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n-GB" sz="2800"/>
              <a:t>eksonüümid</a:t>
            </a:r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n-GB" sz="2800"/>
              <a:t>latinisatsioonisüsteemid</a:t>
            </a:r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n-GB" sz="2800"/>
              <a:t>maade nimed</a:t>
            </a:r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n-GB" sz="2800"/>
              <a:t>terminoloogia</a:t>
            </a:r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n-GB" sz="2800"/>
              <a:t>toponüümikakursused</a:t>
            </a:r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n-GB" sz="2800"/>
              <a:t>toponüümilised andmekogud ja nimeloendid</a:t>
            </a:r>
          </a:p>
          <a:p>
            <a:pPr marL="533400" indent="-533400">
              <a:lnSpc>
                <a:spcPct val="80000"/>
              </a:lnSpc>
              <a:buFontTx/>
              <a:buChar char="•"/>
            </a:pPr>
            <a:r>
              <a:rPr lang="en-GB" sz="2800"/>
              <a:t>töö tulemuslikkuse hindamine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Balti jaotis</a:t>
            </a:r>
          </a:p>
        </p:txBody>
      </p:sp>
      <p:sp>
        <p:nvSpPr>
          <p:cNvPr id="32770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6434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t-EE" sz="2800"/>
          </a:p>
          <a:p>
            <a:pPr>
              <a:lnSpc>
                <a:spcPct val="90000"/>
              </a:lnSpc>
            </a:pPr>
            <a:r>
              <a:rPr lang="et-EE" sz="2800"/>
              <a:t>Moodustati 1992</a:t>
            </a:r>
          </a:p>
          <a:p>
            <a:pPr>
              <a:lnSpc>
                <a:spcPct val="90000"/>
              </a:lnSpc>
            </a:pPr>
            <a:endParaRPr lang="et-EE" sz="2800"/>
          </a:p>
          <a:p>
            <a:pPr>
              <a:lnSpc>
                <a:spcPct val="90000"/>
              </a:lnSpc>
            </a:pPr>
            <a:r>
              <a:rPr lang="et-EE" sz="2800"/>
              <a:t>Liikmed: Eesti, Leedu, Läti, Venemaa</a:t>
            </a:r>
          </a:p>
          <a:p>
            <a:pPr>
              <a:lnSpc>
                <a:spcPct val="90000"/>
              </a:lnSpc>
            </a:pPr>
            <a:endParaRPr lang="et-EE" sz="2800"/>
          </a:p>
          <a:p>
            <a:pPr>
              <a:lnSpc>
                <a:spcPct val="90000"/>
              </a:lnSpc>
            </a:pPr>
            <a:r>
              <a:rPr lang="et-EE" sz="2800"/>
              <a:t>Vaatlejad: Poola, Ukraina, Valgevene.</a:t>
            </a:r>
          </a:p>
          <a:p>
            <a:pPr>
              <a:lnSpc>
                <a:spcPct val="90000"/>
              </a:lnSpc>
            </a:pPr>
            <a:endParaRPr lang="et-EE" sz="2800"/>
          </a:p>
          <a:p>
            <a:pPr>
              <a:lnSpc>
                <a:spcPct val="90000"/>
              </a:lnSpc>
            </a:pPr>
            <a:r>
              <a:rPr lang="et-EE" sz="2800"/>
              <a:t>Koordineerijad:</a:t>
            </a:r>
          </a:p>
          <a:p>
            <a:pPr lvl="1">
              <a:lnSpc>
                <a:spcPct val="90000"/>
              </a:lnSpc>
            </a:pPr>
            <a:r>
              <a:rPr lang="et-EE" sz="2800"/>
              <a:t>1992 - 1997 Eesti  </a:t>
            </a:r>
          </a:p>
          <a:p>
            <a:pPr lvl="1">
              <a:lnSpc>
                <a:spcPct val="90000"/>
              </a:lnSpc>
            </a:pPr>
            <a:r>
              <a:rPr lang="et-EE" sz="2800"/>
              <a:t>1997 - 2002 Läti </a:t>
            </a:r>
          </a:p>
          <a:p>
            <a:pPr lvl="1">
              <a:lnSpc>
                <a:spcPct val="90000"/>
              </a:lnSpc>
            </a:pPr>
            <a:r>
              <a:rPr lang="et-EE" sz="2800"/>
              <a:t>2002 - 2007 Leedu               </a:t>
            </a:r>
          </a:p>
          <a:p>
            <a:pPr lvl="1">
              <a:lnSpc>
                <a:spcPct val="90000"/>
              </a:lnSpc>
            </a:pPr>
            <a:r>
              <a:rPr lang="et-EE" sz="2800"/>
              <a:t>2007 - 2012 Eesti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Balti jaotise istungid</a:t>
            </a:r>
            <a:endParaRPr lang="et-EE" sz="44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sz="half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t-EE" smtClean="0"/>
              <a:t>1. Tallinn 1995</a:t>
            </a:r>
          </a:p>
          <a:p>
            <a:pPr eaLnBrk="1" hangingPunct="1"/>
            <a:r>
              <a:rPr lang="et-EE" smtClean="0"/>
              <a:t>2. Riia 1997</a:t>
            </a:r>
          </a:p>
          <a:p>
            <a:pPr eaLnBrk="1" hangingPunct="1"/>
            <a:r>
              <a:rPr lang="et-EE" smtClean="0"/>
              <a:t>3. Vilnius 2000</a:t>
            </a:r>
          </a:p>
          <a:p>
            <a:pPr eaLnBrk="1" hangingPunct="1"/>
            <a:r>
              <a:rPr lang="et-EE" smtClean="0"/>
              <a:t>4. Riia 2002</a:t>
            </a:r>
          </a:p>
          <a:p>
            <a:pPr eaLnBrk="1" hangingPunct="1"/>
            <a:r>
              <a:rPr lang="et-EE" smtClean="0"/>
              <a:t>5. Berliin 2002</a:t>
            </a:r>
          </a:p>
          <a:p>
            <a:pPr eaLnBrk="1" hangingPunct="1"/>
            <a:r>
              <a:rPr lang="et-EE" smtClean="0"/>
              <a:t>6. Kihnu 2003</a:t>
            </a:r>
          </a:p>
          <a:p>
            <a:pPr eaLnBrk="1" hangingPunct="1"/>
            <a:r>
              <a:rPr lang="et-EE" smtClean="0"/>
              <a:t>7. New York 2004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2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t-EE" smtClean="0"/>
              <a:t>8. Vilnius 2004 </a:t>
            </a:r>
          </a:p>
          <a:p>
            <a:pPr eaLnBrk="1" hangingPunct="1"/>
            <a:r>
              <a:rPr lang="et-EE" smtClean="0"/>
              <a:t>9. Jūrmala 2005 </a:t>
            </a:r>
          </a:p>
          <a:p>
            <a:pPr eaLnBrk="1" hangingPunct="1"/>
            <a:r>
              <a:rPr lang="et-EE" smtClean="0"/>
              <a:t>10. Tallinn 2006</a:t>
            </a:r>
          </a:p>
          <a:p>
            <a:pPr eaLnBrk="1" hangingPunct="1"/>
            <a:r>
              <a:rPr lang="et-EE" smtClean="0"/>
              <a:t>11. New York 2007</a:t>
            </a:r>
          </a:p>
          <a:p>
            <a:pPr eaLnBrk="1" hangingPunct="1"/>
            <a:r>
              <a:rPr lang="et-EE" smtClean="0"/>
              <a:t>12. Kaliningrad 2008</a:t>
            </a:r>
          </a:p>
          <a:p>
            <a:pPr eaLnBrk="1" hangingPunct="1"/>
            <a:r>
              <a:rPr lang="et-EE" smtClean="0"/>
              <a:t>13. Vilnius 2009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04A12"/>
                </a:solidFill>
                <a:latin typeface="Bauhaus 93" pitchFamily="82" charset="0"/>
              </a:rPr>
              <a:t>Riiklik kohanimekorraldus</a:t>
            </a:r>
          </a:p>
        </p:txBody>
      </p:sp>
      <p:sp>
        <p:nvSpPr>
          <p:cNvPr id="36866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None/>
            </a:pPr>
            <a:endParaRPr lang="et-EE" sz="2400">
              <a:latin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None/>
            </a:pPr>
            <a:r>
              <a:rPr lang="et-EE" sz="2400">
                <a:latin typeface="Arial" charset="0"/>
              </a:rPr>
              <a:t>Seaduseelnõude jm õigusaktide väljatöötamine kohanimede määramise ja kasutamise ning nende üle järelevalve teostamise kohta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t-EE" sz="2400"/>
              <a:t>- kohanimede kasutamisel selgus</a:t>
            </a:r>
            <a:r>
              <a:rPr lang="et-EE" sz="2400">
                <a:latin typeface="Arial" charset="0"/>
              </a:rPr>
              <a:t>e</a:t>
            </a:r>
            <a:r>
              <a:rPr lang="et-EE" sz="2400"/>
              <a:t> ja ühemõttelisuse tagamine;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t-EE" sz="2400"/>
              <a:t>- kohanime täpne kirjakuju ning kohanime seos nimetatava objektiga, 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t-EE" sz="2400"/>
              <a:t>	</a:t>
            </a:r>
            <a:endParaRPr lang="et-EE" sz="2400">
              <a:latin typeface="Arial" charset="0"/>
            </a:endParaRP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t-EE" sz="2400"/>
              <a:t>- praktiline väärtus: kaardid, maadearvestus, transport, side, loendus, registrid;</a:t>
            </a:r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t-EE" sz="2400"/>
              <a:t>- ajalooline/kultuuriline väärtus- kohanimed kui keele- ja ajaloomälestised, osa kohalikust identiteedist, mida tuleb kaitsta nagu muid muinsuskaitseobjekte. </a:t>
            </a:r>
          </a:p>
          <a:p>
            <a:pPr marL="469900" indent="-469900">
              <a:lnSpc>
                <a:spcPct val="80000"/>
              </a:lnSpc>
            </a:pPr>
            <a:endParaRPr lang="et-EE" sz="2400"/>
          </a:p>
          <a:p>
            <a:pPr marL="469900" indent="-469900">
              <a:lnSpc>
                <a:spcPct val="80000"/>
              </a:lnSpc>
              <a:buFont typeface="Wingdings" pitchFamily="2" charset="2"/>
              <a:buNone/>
            </a:pPr>
            <a:r>
              <a:rPr lang="et-EE" sz="2400"/>
              <a:t>.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</a:pPr>
            <a:endParaRPr lang="et-EE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C00000"/>
                </a:solidFill>
                <a:latin typeface="Bauhaus 93" pitchFamily="82" charset="0"/>
              </a:rPr>
              <a:t>Riiklik kohanimekorraldus</a:t>
            </a:r>
          </a:p>
        </p:txBody>
      </p:sp>
      <p:sp>
        <p:nvSpPr>
          <p:cNvPr id="5130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graphicFrame>
        <p:nvGraphicFramePr>
          <p:cNvPr id="5122" name="Organization Chart 7"/>
          <p:cNvGraphicFramePr>
            <a:graphicFrameLocks/>
          </p:cNvGraphicFramePr>
          <p:nvPr/>
        </p:nvGraphicFramePr>
        <p:xfrm>
          <a:off x="357188" y="1500188"/>
          <a:ext cx="8064500" cy="3643312"/>
        </p:xfrm>
        <a:graphic>
          <a:graphicData uri="http://schemas.openxmlformats.org/drawingml/2006/compatibility">
            <com:legacyDrawing xmlns:com="http://schemas.openxmlformats.org/drawingml/2006/compatibility" spid="_x0000_s512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Kohanimeseadus</a:t>
            </a:r>
          </a:p>
        </p:txBody>
      </p:sp>
      <p:sp>
        <p:nvSpPr>
          <p:cNvPr id="38914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2800">
                <a:latin typeface="Arial" charset="0"/>
              </a:rPr>
              <a:t>Kohanimekorraldusega seonduvat  reguleerib Eestis 1. juulil 2004  jõustunud </a:t>
            </a:r>
            <a:r>
              <a:rPr lang="et-EE" sz="2800" u="sng">
                <a:latin typeface="Arial" charset="0"/>
              </a:rPr>
              <a:t>kohanimeseadus</a:t>
            </a:r>
            <a:r>
              <a:rPr lang="et-EE" sz="2800">
                <a:latin typeface="Arial" charset="0"/>
              </a:rPr>
              <a:t>  </a:t>
            </a:r>
          </a:p>
          <a:p>
            <a:endParaRPr lang="et-EE" sz="2800">
              <a:latin typeface="Arial" charset="0"/>
            </a:endParaRPr>
          </a:p>
          <a:p>
            <a:r>
              <a:rPr lang="et-EE" sz="2800">
                <a:latin typeface="Arial" charset="0"/>
              </a:rPr>
              <a:t>Seadus seab alused </a:t>
            </a:r>
          </a:p>
          <a:p>
            <a:pPr marL="742950" lvl="1" indent="-285750"/>
            <a:r>
              <a:rPr lang="et-EE" sz="2800">
                <a:latin typeface="Arial" charset="0"/>
              </a:rPr>
              <a:t>	- kohanimede määramisele </a:t>
            </a:r>
          </a:p>
          <a:p>
            <a:pPr marL="742950" lvl="1" indent="-285750"/>
            <a:r>
              <a:rPr lang="et-EE" sz="2800">
                <a:latin typeface="Arial" charset="0"/>
              </a:rPr>
              <a:t>	- kohanimede kasutamisele </a:t>
            </a:r>
          </a:p>
          <a:p>
            <a:pPr marL="742950" lvl="1" indent="-285750"/>
            <a:r>
              <a:rPr lang="et-EE" sz="2800">
                <a:latin typeface="Arial" charset="0"/>
              </a:rPr>
              <a:t>	- kohanimede üle järelevalve teostamisele.</a:t>
            </a:r>
          </a:p>
          <a:p>
            <a:pPr marL="1143000" lvl="2" indent="-228600"/>
            <a:r>
              <a:rPr lang="et-EE" sz="2800">
                <a:latin typeface="Arial" charset="0"/>
              </a:rPr>
              <a:t>Eesmärk: </a:t>
            </a:r>
          </a:p>
          <a:p>
            <a:pPr marL="1143000" lvl="2" indent="-228600"/>
            <a:r>
              <a:rPr lang="et-EE" sz="2800">
                <a:latin typeface="Arial" charset="0"/>
              </a:rPr>
              <a:t>	-</a:t>
            </a:r>
            <a:r>
              <a:rPr lang="en-US" sz="2800">
                <a:latin typeface="Arial" charset="0"/>
              </a:rPr>
              <a:t>Eesti kohanimede ühtlustatud kasutamine</a:t>
            </a:r>
          </a:p>
          <a:p>
            <a:pPr marL="1143000" lvl="2" indent="-228600"/>
            <a:r>
              <a:rPr lang="et-EE" sz="2800">
                <a:latin typeface="Arial" charset="0"/>
              </a:rPr>
              <a:t>	- </a:t>
            </a:r>
            <a:r>
              <a:rPr lang="en-US" sz="2800">
                <a:latin typeface="Arial" charset="0"/>
              </a:rPr>
              <a:t>ajalooliselt ja kultuuriliselt väärtuslike </a:t>
            </a:r>
            <a:r>
              <a:rPr lang="et-EE" sz="2800">
                <a:latin typeface="Arial" charset="0"/>
              </a:rPr>
              <a:t>	 	</a:t>
            </a:r>
            <a:r>
              <a:rPr lang="en-US" sz="2800">
                <a:latin typeface="Arial" charset="0"/>
              </a:rPr>
              <a:t>kohanimede kaitse</a:t>
            </a:r>
          </a:p>
          <a:p>
            <a:endParaRPr lang="et-EE" sz="2800">
              <a:solidFill>
                <a:srgbClr val="002864"/>
              </a:solidFill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7A7B7D"/>
              </a:buClr>
              <a:buSzPct val="75000"/>
              <a:buFontTx/>
              <a:buChar char="-"/>
            </a:pPr>
            <a:endParaRPr lang="en-GB" sz="2800"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Mõisted_</a:t>
            </a:r>
            <a:r>
              <a:rPr lang="et-EE" sz="2000" smtClean="0">
                <a:solidFill>
                  <a:srgbClr val="B85832"/>
                </a:solidFill>
                <a:latin typeface="Bauhaus 93" pitchFamily="82" charset="0"/>
              </a:rPr>
              <a:t>1</a:t>
            </a:r>
          </a:p>
        </p:txBody>
      </p:sp>
      <p:sp>
        <p:nvSpPr>
          <p:cNvPr id="39938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39939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Kohanimemäärajad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- kohalik omavalitsus -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omavalitsusüksuse territooriumile jäävale nimeobjektile,  va seadusest tulenevad erandid; 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minister; Vabariigi Valitsus; kohanimenõukogu; </a:t>
            </a:r>
          </a:p>
          <a:p>
            <a:endParaRPr lang="et-EE" sz="800">
              <a:solidFill>
                <a:srgbClr val="003567"/>
              </a:solidFill>
              <a:latin typeface="Arial" charset="0"/>
            </a:endParaRPr>
          </a:p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</a:t>
            </a:r>
            <a:r>
              <a:rPr lang="en-US" sz="2400">
                <a:solidFill>
                  <a:srgbClr val="003567"/>
                </a:solidFill>
                <a:latin typeface="Arial" charset="0"/>
              </a:rPr>
              <a:t>Ametlik kohanimi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kohanimemääraja antud õigusaktiga </a:t>
            </a:r>
            <a:r>
              <a:rPr lang="en-US" sz="2400" u="sng">
                <a:solidFill>
                  <a:srgbClr val="000000"/>
                </a:solidFill>
                <a:latin typeface="Arial" charset="0"/>
              </a:rPr>
              <a:t>määratud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kohanimi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(tänavanimed, looduskaitsealade nimed) 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või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kohanimenõukogu otsusega </a:t>
            </a:r>
            <a:r>
              <a:rPr lang="en-US" sz="2400" u="sng">
                <a:solidFill>
                  <a:srgbClr val="000000"/>
                </a:solidFill>
                <a:latin typeface="Arial" charset="0"/>
              </a:rPr>
              <a:t>kinnitatud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kohanimi (jõgede nimed, saarte nimed)</a:t>
            </a:r>
          </a:p>
          <a:p>
            <a:endParaRPr lang="et-EE" sz="800">
              <a:solidFill>
                <a:srgbClr val="003567"/>
              </a:solidFill>
              <a:latin typeface="Arial" charset="0"/>
            </a:endParaRPr>
          </a:p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</a:t>
            </a:r>
            <a:r>
              <a:rPr lang="en-US" sz="2400">
                <a:solidFill>
                  <a:srgbClr val="003567"/>
                </a:solidFill>
                <a:latin typeface="Arial" charset="0"/>
              </a:rPr>
              <a:t>Mitteametlik kohanimi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ei ole kinnitatud õigusaktiga ega määratud kohanimenõukogu poolt </a:t>
            </a:r>
            <a:endParaRPr lang="et-EE" sz="2400">
              <a:solidFill>
                <a:srgbClr val="000000"/>
              </a:solidFill>
              <a:latin typeface="Arial" charset="0"/>
            </a:endParaRPr>
          </a:p>
          <a:p>
            <a:endParaRPr lang="et-EE" sz="2400">
              <a:solidFill>
                <a:srgbClr val="003567"/>
              </a:solidFill>
              <a:latin typeface="Arial" charset="0"/>
            </a:endParaRPr>
          </a:p>
          <a:p>
            <a:endParaRPr lang="et-EE" sz="2400">
              <a:solidFill>
                <a:srgbClr val="000000"/>
              </a:solidFill>
              <a:latin typeface="Arial" charset="0"/>
            </a:endParaRPr>
          </a:p>
          <a:p>
            <a:endParaRPr lang="et-EE" sz="2400" i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Mõisted_</a:t>
            </a:r>
            <a:r>
              <a:rPr lang="et-EE" sz="2000" smtClean="0">
                <a:solidFill>
                  <a:srgbClr val="B85832"/>
                </a:solidFill>
                <a:latin typeface="Bauhaus 93" pitchFamily="82" charset="0"/>
              </a:rPr>
              <a:t>2</a:t>
            </a:r>
          </a:p>
        </p:txBody>
      </p:sp>
      <p:sp>
        <p:nvSpPr>
          <p:cNvPr id="40962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40963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Kohanimeobjektid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- haldusüksus; osavald ja linnaosa; asustusüksus; tänav, väljak, riigimaantee, kohalik maantee ja eratee raudteejaam, rongi- või muu ühissõidukipeatus, lennuväli või -jaam, sadam;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muu üksus, kui see vajab kohanime</a:t>
            </a:r>
            <a:r>
              <a:rPr lang="et-EE" sz="2400">
                <a:latin typeface="Arial" charset="0"/>
              </a:rPr>
              <a:t> </a:t>
            </a:r>
          </a:p>
          <a:p>
            <a:endParaRPr lang="et-EE" sz="800">
              <a:solidFill>
                <a:srgbClr val="003567"/>
              </a:solidFill>
              <a:latin typeface="Arial" charset="0"/>
            </a:endParaRPr>
          </a:p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Liigisõna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on kohanime koostisosa, mis tähistab nimeobjekti liiki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(Kullerkupu </a:t>
            </a:r>
            <a:r>
              <a:rPr lang="et-EE" sz="2400" i="1" u="sng">
                <a:solidFill>
                  <a:srgbClr val="000000"/>
                </a:solidFill>
                <a:latin typeface="Arial" charset="0"/>
              </a:rPr>
              <a:t>tänav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, Pirita </a:t>
            </a:r>
            <a:r>
              <a:rPr lang="et-EE" sz="2400" i="1" u="sng">
                <a:solidFill>
                  <a:srgbClr val="000000"/>
                </a:solidFill>
                <a:latin typeface="Arial" charset="0"/>
              </a:rPr>
              <a:t>jõgi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, Karksi </a:t>
            </a:r>
            <a:r>
              <a:rPr lang="et-EE" sz="2400" i="1" u="sng">
                <a:solidFill>
                  <a:srgbClr val="000000"/>
                </a:solidFill>
                <a:latin typeface="Arial" charset="0"/>
              </a:rPr>
              <a:t>küla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jne)</a:t>
            </a:r>
          </a:p>
          <a:p>
            <a:endParaRPr lang="et-EE" sz="800">
              <a:solidFill>
                <a:srgbClr val="003567"/>
              </a:solidFill>
              <a:latin typeface="Arial" charset="0"/>
            </a:endParaRPr>
          </a:p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Hargtäiend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on kohanime täiendav osa, mis eristab korduvaid kohanimesid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(</a:t>
            </a:r>
            <a:r>
              <a:rPr lang="et-EE" sz="2400" i="1" u="sng">
                <a:solidFill>
                  <a:srgbClr val="000000"/>
                </a:solidFill>
                <a:latin typeface="Arial" charset="0"/>
              </a:rPr>
              <a:t>Suur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-Kaare tänav, </a:t>
            </a:r>
            <a:r>
              <a:rPr lang="et-EE" sz="2400" i="1" u="sng">
                <a:solidFill>
                  <a:srgbClr val="000000"/>
                </a:solidFill>
                <a:latin typeface="Arial" charset="0"/>
              </a:rPr>
              <a:t>Vana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-Võidu alevik jne)</a:t>
            </a:r>
          </a:p>
          <a:p>
            <a:endParaRPr lang="et-EE" sz="240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Mõisted_</a:t>
            </a:r>
            <a:r>
              <a:rPr lang="et-EE" sz="2000" smtClean="0">
                <a:solidFill>
                  <a:srgbClr val="B85832"/>
                </a:solidFill>
                <a:latin typeface="Bauhaus 93" pitchFamily="82" charset="0"/>
              </a:rPr>
              <a:t>3</a:t>
            </a:r>
          </a:p>
        </p:txBody>
      </p:sp>
      <p:sp>
        <p:nvSpPr>
          <p:cNvPr id="41986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Nimetuum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on kohanimi ilma liigisõna ja hargtäiendita 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t-EE" sz="2400" u="sng">
                <a:solidFill>
                  <a:srgbClr val="000000"/>
                </a:solidFill>
                <a:latin typeface="Arial" charset="0"/>
              </a:rPr>
              <a:t>Pärna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allee, Suur-</a:t>
            </a:r>
            <a:r>
              <a:rPr lang="et-EE" sz="2400" u="sng">
                <a:solidFill>
                  <a:srgbClr val="000000"/>
                </a:solidFill>
                <a:latin typeface="Arial" charset="0"/>
              </a:rPr>
              <a:t>Kaare 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tänav, </a:t>
            </a:r>
            <a:r>
              <a:rPr lang="et-EE" sz="2400" u="sng">
                <a:solidFill>
                  <a:srgbClr val="000000"/>
                </a:solidFill>
                <a:latin typeface="Arial" charset="0"/>
              </a:rPr>
              <a:t>Sõpruse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puiestee)</a:t>
            </a:r>
          </a:p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Rööpnimi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on erandjuhtudel määratav kohanimi (Aulepa/</a:t>
            </a:r>
            <a:r>
              <a:rPr lang="et-EE" sz="2400" i="1" u="sng">
                <a:solidFill>
                  <a:srgbClr val="000000"/>
                </a:solidFill>
                <a:latin typeface="Arial" charset="0"/>
              </a:rPr>
              <a:t>Dirslätt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Pühendusnimi 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on kellegi mälestuseks või austuseks määratud kohanimi 	(</a:t>
            </a:r>
            <a:r>
              <a:rPr lang="et-EE" sz="2400" i="1" u="sng">
                <a:solidFill>
                  <a:srgbClr val="000000"/>
                </a:solidFill>
                <a:latin typeface="Arial" charset="0"/>
              </a:rPr>
              <a:t>Lydia Koidula</a:t>
            </a:r>
            <a:r>
              <a:rPr lang="et-EE" sz="2400" i="1">
                <a:solidFill>
                  <a:srgbClr val="000000"/>
                </a:solidFill>
                <a:latin typeface="Arial" charset="0"/>
              </a:rPr>
              <a:t> tänav)</a:t>
            </a:r>
          </a:p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</a:t>
            </a:r>
            <a:r>
              <a:rPr lang="en-GB" sz="2400">
                <a:solidFill>
                  <a:srgbClr val="003567"/>
                </a:solidFill>
                <a:latin typeface="Arial" charset="0"/>
              </a:rPr>
              <a:t>Endonüüm</a:t>
            </a:r>
            <a:r>
              <a:rPr lang="en-GB" sz="240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GB" sz="2400" i="1">
                <a:solidFill>
                  <a:srgbClr val="000000"/>
                </a:solidFill>
                <a:latin typeface="Arial" charset="0"/>
              </a:rPr>
              <a:t>sisekeelne nimi</a:t>
            </a:r>
            <a:r>
              <a:rPr lang="en-GB" sz="2400">
                <a:solidFill>
                  <a:srgbClr val="000000"/>
                </a:solidFill>
                <a:latin typeface="Arial" charset="0"/>
              </a:rPr>
              <a:t>) – riigis endas kasutatav kohalik ametlik nimi (</a:t>
            </a:r>
            <a:r>
              <a:rPr lang="en-GB" sz="2400" i="1">
                <a:solidFill>
                  <a:srgbClr val="000000"/>
                </a:solidFill>
                <a:latin typeface="Arial" charset="0"/>
              </a:rPr>
              <a:t>Berlin, Warszawa, Wien, Helsinki / Helsingfors</a:t>
            </a:r>
            <a:r>
              <a:rPr lang="en-GB" sz="240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r>
              <a:rPr lang="et-EE" sz="2400">
                <a:solidFill>
                  <a:srgbClr val="003567"/>
                </a:solidFill>
                <a:latin typeface="Arial" charset="0"/>
              </a:rPr>
              <a:t>	</a:t>
            </a:r>
            <a:r>
              <a:rPr lang="en-GB" sz="2400">
                <a:solidFill>
                  <a:srgbClr val="003567"/>
                </a:solidFill>
                <a:latin typeface="Arial" charset="0"/>
              </a:rPr>
              <a:t>Eksonüüm</a:t>
            </a:r>
            <a:r>
              <a:rPr lang="en-GB" sz="240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GB" sz="2400" i="1">
                <a:solidFill>
                  <a:srgbClr val="000000"/>
                </a:solidFill>
                <a:latin typeface="Arial" charset="0"/>
              </a:rPr>
              <a:t>väliskeelne nimi</a:t>
            </a:r>
            <a:r>
              <a:rPr lang="en-GB" sz="2400">
                <a:solidFill>
                  <a:srgbClr val="000000"/>
                </a:solidFill>
                <a:latin typeface="Arial" charset="0"/>
              </a:rPr>
              <a:t>) – nimi keeles, millel ei ole vastaval alal ametlikku staatust (</a:t>
            </a:r>
            <a:r>
              <a:rPr lang="en-GB" sz="2400" i="1">
                <a:solidFill>
                  <a:srgbClr val="000000"/>
                </a:solidFill>
                <a:latin typeface="Arial" charset="0"/>
              </a:rPr>
              <a:t>Berliin, Varssavi, Viin, Helsingi</a:t>
            </a:r>
            <a:r>
              <a:rPr lang="en-GB" sz="240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>
              <a:spcBef>
                <a:spcPct val="20000"/>
              </a:spcBef>
            </a:pP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  <p:pic>
        <p:nvPicPr>
          <p:cNvPr id="20482" name="Picture 4" descr="sipelgapesa_VRunnel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-107950" y="2133600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reisimine</a:t>
            </a:r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-142875" y="142875"/>
            <a:ext cx="2376488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6F0A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b="1">
                <a:solidFill>
                  <a:srgbClr val="003567"/>
                </a:solidFill>
              </a:rPr>
              <a:t>TÄPNE KIRJAKUJU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900113" y="1557338"/>
            <a:ext cx="1296987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kaardid</a:t>
            </a: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1042988" y="2565400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maadearvestus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3563938" y="-171450"/>
            <a:ext cx="259080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b="1">
                <a:solidFill>
                  <a:srgbClr val="003567"/>
                </a:solidFill>
              </a:rPr>
              <a:t>ÜHEMÕTTELISUS</a:t>
            </a:r>
          </a:p>
        </p:txBody>
      </p:sp>
      <p:sp>
        <p:nvSpPr>
          <p:cNvPr id="20488" name="Oval 9"/>
          <p:cNvSpPr>
            <a:spLocks noChangeArrowheads="1"/>
          </p:cNvSpPr>
          <p:nvPr/>
        </p:nvSpPr>
        <p:spPr bwMode="auto">
          <a:xfrm>
            <a:off x="6000750" y="0"/>
            <a:ext cx="2735263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b="1">
                <a:solidFill>
                  <a:srgbClr val="003567"/>
                </a:solidFill>
              </a:rPr>
              <a:t>SEOS OBJEKTIGA</a:t>
            </a:r>
          </a:p>
        </p:txBody>
      </p:sp>
      <p:sp>
        <p:nvSpPr>
          <p:cNvPr id="20489" name="Oval 10"/>
          <p:cNvSpPr>
            <a:spLocks noChangeArrowheads="1"/>
          </p:cNvSpPr>
          <p:nvPr/>
        </p:nvSpPr>
        <p:spPr bwMode="auto">
          <a:xfrm>
            <a:off x="1258888" y="620713"/>
            <a:ext cx="2879725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b="1">
                <a:solidFill>
                  <a:schemeClr val="tx2"/>
                </a:solidFill>
              </a:rPr>
              <a:t>Praktiline </a:t>
            </a:r>
          </a:p>
          <a:p>
            <a:pPr algn="ctr"/>
            <a:r>
              <a:rPr lang="et-EE" sz="2000" b="1">
                <a:solidFill>
                  <a:schemeClr val="tx2"/>
                </a:solidFill>
              </a:rPr>
              <a:t>väärtus</a:t>
            </a:r>
          </a:p>
        </p:txBody>
      </p:sp>
      <p:sp>
        <p:nvSpPr>
          <p:cNvPr id="20490" name="Oval 11"/>
          <p:cNvSpPr>
            <a:spLocks noChangeArrowheads="1"/>
          </p:cNvSpPr>
          <p:nvPr/>
        </p:nvSpPr>
        <p:spPr bwMode="auto">
          <a:xfrm>
            <a:off x="323850" y="3141663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transport</a:t>
            </a:r>
          </a:p>
        </p:txBody>
      </p:sp>
      <p:sp>
        <p:nvSpPr>
          <p:cNvPr id="20491" name="Oval 12"/>
          <p:cNvSpPr>
            <a:spLocks noChangeArrowheads="1"/>
          </p:cNvSpPr>
          <p:nvPr/>
        </p:nvSpPr>
        <p:spPr bwMode="auto">
          <a:xfrm>
            <a:off x="6156325" y="1412875"/>
            <a:ext cx="22320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identiteet</a:t>
            </a:r>
          </a:p>
        </p:txBody>
      </p:sp>
      <p:sp>
        <p:nvSpPr>
          <p:cNvPr id="20492" name="Oval 13"/>
          <p:cNvSpPr>
            <a:spLocks noChangeArrowheads="1"/>
          </p:cNvSpPr>
          <p:nvPr/>
        </p:nvSpPr>
        <p:spPr bwMode="auto">
          <a:xfrm>
            <a:off x="971550" y="3789363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side</a:t>
            </a:r>
          </a:p>
        </p:txBody>
      </p:sp>
      <p:sp>
        <p:nvSpPr>
          <p:cNvPr id="20493" name="Oval 14"/>
          <p:cNvSpPr>
            <a:spLocks noChangeArrowheads="1"/>
          </p:cNvSpPr>
          <p:nvPr/>
        </p:nvSpPr>
        <p:spPr bwMode="auto">
          <a:xfrm>
            <a:off x="2051050" y="-171450"/>
            <a:ext cx="1657350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b="1">
                <a:solidFill>
                  <a:srgbClr val="003567"/>
                </a:solidFill>
              </a:rPr>
              <a:t>SELGUS</a:t>
            </a:r>
          </a:p>
        </p:txBody>
      </p:sp>
      <p:sp>
        <p:nvSpPr>
          <p:cNvPr id="20494" name="Oval 15"/>
          <p:cNvSpPr>
            <a:spLocks noChangeArrowheads="1"/>
          </p:cNvSpPr>
          <p:nvPr/>
        </p:nvSpPr>
        <p:spPr bwMode="auto">
          <a:xfrm>
            <a:off x="3779838" y="692150"/>
            <a:ext cx="3313112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b="1">
                <a:solidFill>
                  <a:schemeClr val="tx2"/>
                </a:solidFill>
              </a:rPr>
              <a:t>Ajalooline –</a:t>
            </a:r>
          </a:p>
          <a:p>
            <a:pPr algn="ctr"/>
            <a:r>
              <a:rPr lang="et-EE" sz="2000" b="1">
                <a:solidFill>
                  <a:schemeClr val="tx2"/>
                </a:solidFill>
              </a:rPr>
              <a:t>kultuuriline </a:t>
            </a:r>
          </a:p>
          <a:p>
            <a:pPr algn="ctr"/>
            <a:r>
              <a:rPr lang="et-EE" sz="2000" b="1">
                <a:solidFill>
                  <a:schemeClr val="tx2"/>
                </a:solidFill>
              </a:rPr>
              <a:t>väärtus</a:t>
            </a:r>
          </a:p>
        </p:txBody>
      </p:sp>
      <p:sp>
        <p:nvSpPr>
          <p:cNvPr id="20495" name="Oval 16"/>
          <p:cNvSpPr>
            <a:spLocks noChangeArrowheads="1"/>
          </p:cNvSpPr>
          <p:nvPr/>
        </p:nvSpPr>
        <p:spPr bwMode="auto">
          <a:xfrm>
            <a:off x="7092950" y="2060575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/>
              <a:t> </a:t>
            </a:r>
            <a:r>
              <a:rPr lang="et-EE" sz="2000" i="1">
                <a:solidFill>
                  <a:schemeClr val="accent2"/>
                </a:solidFill>
              </a:rPr>
              <a:t>mälu</a:t>
            </a:r>
          </a:p>
        </p:txBody>
      </p:sp>
      <p:sp>
        <p:nvSpPr>
          <p:cNvPr id="20496" name="Oval 17"/>
          <p:cNvSpPr>
            <a:spLocks noChangeArrowheads="1"/>
          </p:cNvSpPr>
          <p:nvPr/>
        </p:nvSpPr>
        <p:spPr bwMode="auto">
          <a:xfrm>
            <a:off x="6732588" y="2708275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/>
              <a:t> </a:t>
            </a:r>
            <a:r>
              <a:rPr lang="et-EE" sz="2000" i="1">
                <a:solidFill>
                  <a:schemeClr val="accent2"/>
                </a:solidFill>
              </a:rPr>
              <a:t>ajalugu</a:t>
            </a:r>
          </a:p>
        </p:txBody>
      </p:sp>
      <p:sp>
        <p:nvSpPr>
          <p:cNvPr id="20497" name="Oval 18"/>
          <p:cNvSpPr>
            <a:spLocks noChangeArrowheads="1"/>
          </p:cNvSpPr>
          <p:nvPr/>
        </p:nvSpPr>
        <p:spPr bwMode="auto">
          <a:xfrm>
            <a:off x="179388" y="4365625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registrid</a:t>
            </a:r>
          </a:p>
        </p:txBody>
      </p:sp>
      <p:sp>
        <p:nvSpPr>
          <p:cNvPr id="20498" name="Oval 19"/>
          <p:cNvSpPr>
            <a:spLocks noChangeArrowheads="1"/>
          </p:cNvSpPr>
          <p:nvPr/>
        </p:nvSpPr>
        <p:spPr bwMode="auto">
          <a:xfrm>
            <a:off x="900113" y="5516563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jne jne</a:t>
            </a:r>
          </a:p>
        </p:txBody>
      </p:sp>
      <p:sp>
        <p:nvSpPr>
          <p:cNvPr id="20499" name="Oval 20"/>
          <p:cNvSpPr>
            <a:spLocks noChangeArrowheads="1"/>
          </p:cNvSpPr>
          <p:nvPr/>
        </p:nvSpPr>
        <p:spPr bwMode="auto">
          <a:xfrm>
            <a:off x="0" y="5013325"/>
            <a:ext cx="158432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2000" i="1">
                <a:solidFill>
                  <a:schemeClr val="accent2"/>
                </a:solidFill>
              </a:rPr>
              <a:t>aadressid</a:t>
            </a:r>
          </a:p>
        </p:txBody>
      </p:sp>
      <p:sp>
        <p:nvSpPr>
          <p:cNvPr id="20500" name="Slaidinumbri kohatäide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9FA352-0997-42BC-8586-8DDE2E1A5C60}" type="slidenum">
              <a:rPr lang="et-EE" smtClean="0"/>
              <a:pPr/>
              <a:t>2</a:t>
            </a:fld>
            <a:endParaRPr 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Nimevaliku põhimõtted</a:t>
            </a:r>
          </a:p>
        </p:txBody>
      </p:sp>
      <p:sp>
        <p:nvSpPr>
          <p:cNvPr id="105475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05476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	Vanad kohanimed </a:t>
            </a:r>
          </a:p>
          <a:p>
            <a:pPr marL="742950" lvl="1" indent="-285750"/>
            <a:r>
              <a:rPr lang="et-EE" sz="2400">
                <a:solidFill>
                  <a:srgbClr val="002864"/>
                </a:solidFill>
                <a:latin typeface="Arial" charset="0"/>
              </a:rPr>
              <a:t>		</a:t>
            </a:r>
            <a:r>
              <a:rPr lang="et-EE" sz="2400" i="1">
                <a:latin typeface="Arial" charset="0"/>
              </a:rPr>
              <a:t>talunimed, loodusnimed ..</a:t>
            </a: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	Kirjeldavad nimed</a:t>
            </a:r>
          </a:p>
          <a:p>
            <a:pPr marL="742950" lvl="1" indent="-285750"/>
            <a:r>
              <a:rPr lang="et-EE" sz="2400">
                <a:solidFill>
                  <a:srgbClr val="002864"/>
                </a:solidFill>
                <a:latin typeface="Arial" charset="0"/>
              </a:rPr>
              <a:t>		</a:t>
            </a:r>
            <a:r>
              <a:rPr lang="et-EE" sz="2400">
                <a:latin typeface="Arial" charset="0"/>
              </a:rPr>
              <a:t>koha asend, kuju, suurus, loodus, 			maastikuvormid jm</a:t>
            </a:r>
            <a:r>
              <a:rPr lang="et-EE" sz="2400" i="1">
                <a:latin typeface="Arial" charset="0"/>
              </a:rPr>
              <a:t> (Pikk tänav, Kalda tänav, 			Tiigi tänav..); </a:t>
            </a:r>
            <a:r>
              <a:rPr lang="et-EE" sz="2400">
                <a:latin typeface="Arial" charset="0"/>
              </a:rPr>
              <a:t>sõidusihi näitamiseks</a:t>
            </a:r>
            <a:r>
              <a:rPr lang="et-EE" sz="2400" i="1">
                <a:latin typeface="Arial" charset="0"/>
              </a:rPr>
              <a:t> (Jõesuu 			tee)</a:t>
            </a: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	Ajalugu ja rahvapärimust kajastavad nimed </a:t>
            </a: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		</a:t>
            </a:r>
            <a:r>
              <a:rPr lang="et-EE" sz="2400" i="1">
                <a:latin typeface="Arial" charset="0"/>
              </a:rPr>
              <a:t>(Fama põik, Heinaturu tänav)</a:t>
            </a: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	Sarjaviisiline nimepanek </a:t>
            </a: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		</a:t>
            </a:r>
            <a:r>
              <a:rPr lang="et-EE" sz="2400">
                <a:latin typeface="Arial" charset="0"/>
              </a:rPr>
              <a:t>(</a:t>
            </a:r>
            <a:r>
              <a:rPr lang="et-EE" sz="2400" i="1">
                <a:latin typeface="Arial" charset="0"/>
              </a:rPr>
              <a:t>lindude nimed, liblikate  nimed, 				puuvillatööstusega seotud nimed jne)</a:t>
            </a:r>
            <a:endParaRPr lang="en-US" sz="2400" i="1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i="1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Kohanime keelsus</a:t>
            </a:r>
          </a:p>
        </p:txBody>
      </p:sp>
      <p:sp>
        <p:nvSpPr>
          <p:cNvPr id="104451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04452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 sz="2400">
              <a:solidFill>
                <a:srgbClr val="002864"/>
              </a:solidFill>
              <a:latin typeface="Arial" charset="0"/>
            </a:endParaRP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Kohanimed on eestikeelsed ja dokumenteeritakse eesti-ladina tähestikus</a:t>
            </a:r>
          </a:p>
          <a:p>
            <a:endParaRPr lang="et-EE" sz="2400">
              <a:solidFill>
                <a:srgbClr val="002864"/>
              </a:solidFill>
              <a:latin typeface="Arial" charset="0"/>
            </a:endParaRP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Erandid: aja- ja kultuurilooliselt põhjendatud</a:t>
            </a:r>
          </a:p>
          <a:p>
            <a:endParaRPr lang="et-EE" sz="2400">
              <a:solidFill>
                <a:srgbClr val="002864"/>
              </a:solidFill>
              <a:latin typeface="Arial" charset="0"/>
            </a:endParaRP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Rahvusvahelises ameti- ja ärisuhtluses  on nimetuum ja hargtäiend sama Eestis kasutatavaga. </a:t>
            </a:r>
          </a:p>
          <a:p>
            <a:endParaRPr lang="et-EE" sz="2400">
              <a:solidFill>
                <a:srgbClr val="002864"/>
              </a:solidFill>
              <a:latin typeface="Arial" charset="0"/>
            </a:endParaRP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Erandid: </a:t>
            </a: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	a) Eesti; </a:t>
            </a:r>
          </a:p>
          <a:p>
            <a:r>
              <a:rPr lang="et-EE" sz="2400">
                <a:solidFill>
                  <a:srgbClr val="002864"/>
                </a:solidFill>
                <a:latin typeface="Arial" charset="0"/>
              </a:rPr>
              <a:t>	b) riikidevaheliste veekogude nimede tõlked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GB" sz="240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Kohanimenõukogu</a:t>
            </a:r>
          </a:p>
        </p:txBody>
      </p:sp>
      <p:sp>
        <p:nvSpPr>
          <p:cNvPr id="107523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07524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 sz="2400">
              <a:solidFill>
                <a:srgbClr val="000000"/>
              </a:solidFill>
              <a:latin typeface="Arial" charset="0"/>
            </a:endParaRPr>
          </a:p>
          <a:p>
            <a:r>
              <a:rPr lang="et-EE" sz="2400">
                <a:solidFill>
                  <a:srgbClr val="000000"/>
                </a:solidFill>
                <a:latin typeface="Arial" charset="0"/>
              </a:rPr>
              <a:t>Kohanimenõukogu  on Siseministeeriumi valitsemisalas tegutsev Vabariigi Valitsuse poolt moodustatud 15 liikmeline asjatundjate komisjon, kelle tegevuse eesmärk on kohanimekorralduse probleemide läbitöötamine, sellealase tegevuse suunamine, koordineerimine ja korraldamine</a:t>
            </a:r>
            <a:r>
              <a:rPr lang="et-EE" sz="2400">
                <a:latin typeface="Arial" charset="0"/>
              </a:rPr>
              <a:t>. </a:t>
            </a:r>
          </a:p>
          <a:p>
            <a:endParaRPr lang="et-EE" sz="2400">
              <a:solidFill>
                <a:schemeClr val="accent2"/>
              </a:solidFill>
              <a:latin typeface="Arial" charset="0"/>
            </a:endParaRPr>
          </a:p>
          <a:p>
            <a:r>
              <a:rPr lang="et-EE" sz="2400">
                <a:solidFill>
                  <a:srgbClr val="00284D"/>
                </a:solidFill>
                <a:latin typeface="Arial" charset="0"/>
              </a:rPr>
              <a:t>Kohanimenõukogu kodulehekülg: </a:t>
            </a:r>
            <a:r>
              <a:rPr lang="et-EE" sz="2400">
                <a:solidFill>
                  <a:srgbClr val="00284D"/>
                </a:solidFill>
                <a:latin typeface="Arial" charset="0"/>
                <a:hlinkClick r:id="rId3"/>
              </a:rPr>
              <a:t>www.eki.ee/knn</a:t>
            </a:r>
            <a:endParaRPr lang="et-EE" sz="2400">
              <a:solidFill>
                <a:srgbClr val="00284D"/>
              </a:solidFill>
              <a:latin typeface="Arial" charset="0"/>
            </a:endParaRPr>
          </a:p>
          <a:p>
            <a:endParaRPr lang="et-EE" sz="240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w"/>
            </a:pPr>
            <a:endParaRPr lang="en-GB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Kohanimeregister</a:t>
            </a:r>
          </a:p>
        </p:txBody>
      </p:sp>
      <p:sp>
        <p:nvSpPr>
          <p:cNvPr id="106499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06500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2400">
                <a:solidFill>
                  <a:schemeClr val="accent2"/>
                </a:solidFill>
                <a:latin typeface="Arial" charset="0"/>
              </a:rPr>
              <a:t>Eesmärk:</a:t>
            </a:r>
            <a:r>
              <a:rPr lang="et-EE" sz="2400">
                <a:latin typeface="Arial" charset="0"/>
              </a:rPr>
              <a:t> 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teabe kogumine Eesti kohanimede kohta, selle teabe töötlemine ja säilitamine ning kasutajatele kättesaadavaks tegemine, samuti kohanimekasutuse korrastamine</a:t>
            </a:r>
          </a:p>
          <a:p>
            <a:endParaRPr lang="et-EE" sz="800">
              <a:solidFill>
                <a:schemeClr val="accent2"/>
              </a:solidFill>
              <a:latin typeface="Arial" charset="0"/>
            </a:endParaRPr>
          </a:p>
          <a:p>
            <a:r>
              <a:rPr lang="et-EE" sz="2400">
                <a:solidFill>
                  <a:schemeClr val="accent2"/>
                </a:solidFill>
                <a:latin typeface="Arial" charset="0"/>
              </a:rPr>
              <a:t>Vastutav töötleja:</a:t>
            </a:r>
            <a:r>
              <a:rPr lang="et-EE" sz="2400">
                <a:latin typeface="Arial" charset="0"/>
              </a:rPr>
              <a:t> 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Siseministeerium</a:t>
            </a:r>
          </a:p>
          <a:p>
            <a:r>
              <a:rPr lang="et-EE" sz="2400">
                <a:solidFill>
                  <a:schemeClr val="accent2"/>
                </a:solidFill>
                <a:latin typeface="Arial" charset="0"/>
              </a:rPr>
              <a:t>Volitatud töötleja: </a:t>
            </a:r>
            <a:r>
              <a:rPr lang="et-EE" sz="2400">
                <a:solidFill>
                  <a:srgbClr val="000000"/>
                </a:solidFill>
                <a:latin typeface="Arial" charset="0"/>
              </a:rPr>
              <a:t>Maa-amet</a:t>
            </a:r>
          </a:p>
          <a:p>
            <a:endParaRPr lang="et-EE" sz="800">
              <a:solidFill>
                <a:srgbClr val="000000"/>
              </a:solidFill>
              <a:latin typeface="Arial" charset="0"/>
            </a:endParaRPr>
          </a:p>
          <a:p>
            <a:r>
              <a:rPr lang="et-EE" sz="2400">
                <a:solidFill>
                  <a:schemeClr val="accent2"/>
                </a:solidFill>
                <a:latin typeface="Arial" charset="0"/>
              </a:rPr>
              <a:t>Olulisus: </a:t>
            </a:r>
            <a:endParaRPr lang="et-EE" sz="2400" b="1">
              <a:solidFill>
                <a:srgbClr val="000000"/>
              </a:solidFill>
              <a:latin typeface="Arial" charset="0"/>
            </a:endParaRPr>
          </a:p>
          <a:p>
            <a:r>
              <a:rPr lang="et-EE" sz="2400">
                <a:solidFill>
                  <a:srgbClr val="084753"/>
                </a:solidFill>
                <a:latin typeface="Arial" charset="0"/>
              </a:rPr>
              <a:t>	</a:t>
            </a:r>
            <a:r>
              <a:rPr lang="et-EE" sz="2400">
                <a:latin typeface="Arial" charset="0"/>
              </a:rPr>
              <a:t>- osa riigi infosüsteemist</a:t>
            </a:r>
          </a:p>
          <a:p>
            <a:r>
              <a:rPr lang="et-EE" sz="2400">
                <a:latin typeface="Arial" charset="0"/>
              </a:rPr>
              <a:t>	- andmete andja ADS-i </a:t>
            </a:r>
          </a:p>
          <a:p>
            <a:pPr algn="ctr"/>
            <a:r>
              <a:rPr lang="et-EE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et-EE" sz="2800">
                <a:latin typeface="Arial" charset="0"/>
                <a:hlinkClick r:id="rId3"/>
              </a:rPr>
              <a:t>http://xgis.maaamet.ee/knravalik/</a:t>
            </a:r>
            <a:endParaRPr lang="et-EE" sz="280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GB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endParaRPr lang="et-EE" sz="4400" smtClean="0">
              <a:solidFill>
                <a:srgbClr val="B85832"/>
              </a:solidFill>
              <a:latin typeface="Arial" charset="0"/>
            </a:endParaRPr>
          </a:p>
        </p:txBody>
      </p:sp>
      <p:sp>
        <p:nvSpPr>
          <p:cNvPr id="109571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09572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2800"/>
              <a:t> </a:t>
            </a:r>
            <a:endParaRPr lang="en-GB" sz="2800"/>
          </a:p>
        </p:txBody>
      </p:sp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 flipV="1">
            <a:off x="395288" y="550863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et-EE" sz="36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A55545"/>
                </a:solidFill>
                <a:latin typeface="Bauhaus 93" pitchFamily="82" charset="0"/>
              </a:rPr>
              <a:t>Kohanimeregistri avalik teenus</a:t>
            </a:r>
          </a:p>
        </p:txBody>
      </p:sp>
      <p:sp>
        <p:nvSpPr>
          <p:cNvPr id="110595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10596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mugav kasutajaliides</a:t>
            </a:r>
            <a:r>
              <a:rPr lang="en-US" sz="2000">
                <a:latin typeface="Arial" charset="0"/>
              </a:rPr>
              <a:t>;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saadaval ka inglise keelne versioon;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saab teha väljavõtteid csv formaadis;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saab esitada ettepanekuid ja märkusi kohanimede kohta nii E-kirja kui ka logides ID kaardiga KNR suunatud rakendusse;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KNR suunatud rakendusse ID kaardiga sisse logides saab oma algatatud menetlusi jälgida;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saab jälgida ja teha päringuid lisainfo (kohanime märkuste) kohta;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kaardile saab pöörduda nii kohanimeobjekti tervikkujuga kui ka tunnuspunktiga; </a:t>
            </a:r>
          </a:p>
          <a:p>
            <a:pPr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sarnaselt muude Maa-ameti kaardirakendustega võimalik teha väljatrükki koos kaardipildiga, mõõta vahemaid, teha erinevatele objektidele infopäringuid</a:t>
            </a:r>
            <a:r>
              <a:rPr lang="en-US" sz="2000">
                <a:solidFill>
                  <a:srgbClr val="000000"/>
                </a:solidFill>
              </a:rPr>
              <a:t> jne.</a:t>
            </a: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w"/>
            </a:pPr>
            <a:endParaRPr lang="en-GB" sz="2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A55545"/>
                </a:solidFill>
                <a:latin typeface="Bauhaus 93" pitchFamily="82" charset="0"/>
              </a:rPr>
              <a:t>Ühine vanker vedada</a:t>
            </a:r>
          </a:p>
        </p:txBody>
      </p:sp>
      <p:sp>
        <p:nvSpPr>
          <p:cNvPr id="114691" name="Sisu kohatäide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886325"/>
          </a:xfrm>
        </p:spPr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14692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t-EE" sz="2800">
                <a:solidFill>
                  <a:srgbClr val="000000"/>
                </a:solidFill>
                <a:latin typeface="Arial" charset="0"/>
              </a:rPr>
              <a:t>- Siseministeerium</a:t>
            </a:r>
          </a:p>
          <a:p>
            <a:r>
              <a:rPr lang="et-EE" sz="2800">
                <a:solidFill>
                  <a:srgbClr val="000000"/>
                </a:solidFill>
                <a:latin typeface="Arial" charset="0"/>
              </a:rPr>
              <a:t>- Eesti Keele Instituut</a:t>
            </a:r>
          </a:p>
          <a:p>
            <a:pPr marL="742950" lvl="1" indent="-285750"/>
            <a:r>
              <a:rPr lang="et-EE" sz="2800" i="1">
                <a:solidFill>
                  <a:srgbClr val="000000"/>
                </a:solidFill>
                <a:latin typeface="Arial" charset="0"/>
              </a:rPr>
              <a:t>    	nimeteaduslik usaldusasutus</a:t>
            </a:r>
          </a:p>
          <a:p>
            <a:r>
              <a:rPr lang="et-EE" sz="2800">
                <a:solidFill>
                  <a:srgbClr val="000000"/>
                </a:solidFill>
                <a:latin typeface="Arial" charset="0"/>
              </a:rPr>
              <a:t>- Maa-amet </a:t>
            </a:r>
          </a:p>
          <a:p>
            <a:r>
              <a:rPr lang="et-EE" sz="2800" i="1">
                <a:solidFill>
                  <a:srgbClr val="000000"/>
                </a:solidFill>
                <a:latin typeface="Arial" charset="0"/>
              </a:rPr>
              <a:t>       kohanimeregistri volitatud töötleja </a:t>
            </a:r>
          </a:p>
          <a:p>
            <a:r>
              <a:rPr lang="et-EE" sz="2800">
                <a:solidFill>
                  <a:srgbClr val="000000"/>
                </a:solidFill>
                <a:latin typeface="Arial" charset="0"/>
              </a:rPr>
              <a:t>- kohanimemäärajad</a:t>
            </a:r>
          </a:p>
          <a:p>
            <a:endParaRPr lang="et-EE" sz="2800">
              <a:latin typeface="Arial" charset="0"/>
            </a:endParaRPr>
          </a:p>
          <a:p>
            <a:pPr marL="742950" lvl="1" indent="-285750"/>
            <a:endParaRPr lang="et-EE" sz="280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w"/>
            </a:pPr>
            <a:endParaRPr lang="en-GB" sz="2800"/>
          </a:p>
        </p:txBody>
      </p:sp>
      <p:pic>
        <p:nvPicPr>
          <p:cNvPr id="114693" name="Picture 5" descr="http://www.tobrahobused.ee/pildid/pildiraamat3/vanker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357563"/>
            <a:ext cx="31369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Kust saada teavet?</a:t>
            </a:r>
          </a:p>
        </p:txBody>
      </p:sp>
      <p:sp>
        <p:nvSpPr>
          <p:cNvPr id="113667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13668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t-EE" sz="2400">
              <a:latin typeface="Arial" charset="0"/>
            </a:endParaRPr>
          </a:p>
          <a:p>
            <a:r>
              <a:rPr lang="et-EE" sz="2800">
                <a:latin typeface="Arial" charset="0"/>
              </a:rPr>
              <a:t>Kohanimenõukogu kodulehekülg</a:t>
            </a:r>
            <a:r>
              <a:rPr lang="et-EE" sz="2400">
                <a:latin typeface="Arial" charset="0"/>
              </a:rPr>
              <a:t> </a:t>
            </a:r>
            <a:r>
              <a:rPr lang="et-EE" sz="2400">
                <a:latin typeface="Arial" charset="0"/>
                <a:hlinkClick r:id="rId3"/>
              </a:rPr>
              <a:t>www.eki.ee/knn</a:t>
            </a:r>
            <a:endParaRPr lang="et-EE" sz="2400">
              <a:latin typeface="Arial" charset="0"/>
            </a:endParaRPr>
          </a:p>
          <a:p>
            <a:r>
              <a:rPr lang="et-EE" sz="2800">
                <a:latin typeface="Arial" charset="0"/>
              </a:rPr>
              <a:t>Kohanimekorraldus</a:t>
            </a:r>
            <a:r>
              <a:rPr lang="et-EE" sz="2400">
                <a:latin typeface="Arial" charset="0"/>
              </a:rPr>
              <a:t> </a:t>
            </a:r>
            <a:r>
              <a:rPr lang="et-EE" sz="2400">
                <a:latin typeface="Arial" charset="0"/>
                <a:hlinkClick r:id="rId4"/>
              </a:rPr>
              <a:t>www.siseministeerium.ee</a:t>
            </a:r>
            <a:endParaRPr lang="et-EE" sz="2400">
              <a:latin typeface="Arial" charset="0"/>
            </a:endParaRPr>
          </a:p>
          <a:p>
            <a:r>
              <a:rPr lang="et-EE" sz="2800">
                <a:latin typeface="Arial" charset="0"/>
              </a:rPr>
              <a:t>Eesti Keele Instituut</a:t>
            </a:r>
            <a:r>
              <a:rPr lang="et-EE" sz="2400">
                <a:latin typeface="Arial" charset="0"/>
              </a:rPr>
              <a:t> </a:t>
            </a:r>
            <a:r>
              <a:rPr lang="et-EE" sz="2400">
                <a:latin typeface="Arial" charset="0"/>
                <a:hlinkClick r:id="rId5"/>
              </a:rPr>
              <a:t>www.eki.ee</a:t>
            </a:r>
            <a:endParaRPr lang="et-EE" sz="2400">
              <a:latin typeface="Arial" charset="0"/>
            </a:endParaRPr>
          </a:p>
          <a:p>
            <a:r>
              <a:rPr lang="et-EE" sz="2800">
                <a:latin typeface="Arial" charset="0"/>
              </a:rPr>
              <a:t>Maa-amet</a:t>
            </a:r>
            <a:r>
              <a:rPr lang="et-EE" sz="2400">
                <a:latin typeface="Arial" charset="0"/>
              </a:rPr>
              <a:t> </a:t>
            </a:r>
            <a:r>
              <a:rPr lang="et-EE" sz="2400">
                <a:latin typeface="Arial" charset="0"/>
                <a:hlinkClick r:id="rId6"/>
              </a:rPr>
              <a:t>www.maaamet.ee</a:t>
            </a:r>
            <a:endParaRPr lang="et-EE" sz="2400">
              <a:latin typeface="Arial" charset="0"/>
            </a:endParaRPr>
          </a:p>
          <a:p>
            <a:r>
              <a:rPr lang="et-EE" sz="2800">
                <a:latin typeface="Arial" charset="0"/>
              </a:rPr>
              <a:t>UNGEGNi kodulehekülg</a:t>
            </a:r>
            <a:r>
              <a:rPr lang="et-EE" sz="2400">
                <a:latin typeface="Arial" charset="0"/>
                <a:hlinkClick r:id="rId7"/>
              </a:rPr>
              <a:t> </a:t>
            </a:r>
          </a:p>
          <a:p>
            <a:endParaRPr lang="et-EE" sz="2400">
              <a:latin typeface="Arial" charset="0"/>
              <a:hlinkClick r:id="rId7"/>
            </a:endParaRPr>
          </a:p>
          <a:p>
            <a:r>
              <a:rPr lang="et-EE" sz="2400">
                <a:latin typeface="Arial" charset="0"/>
                <a:hlinkClick r:id="rId7"/>
              </a:rPr>
              <a:t>www.eki.ee/knn/lingid.htm</a:t>
            </a:r>
            <a:r>
              <a:rPr lang="et-EE" sz="2400">
                <a:latin typeface="Arial" charset="0"/>
              </a:rPr>
              <a:t>;</a:t>
            </a:r>
          </a:p>
          <a:p>
            <a:r>
              <a:rPr lang="et-EE" sz="2400">
                <a:latin typeface="Arial" charset="0"/>
                <a:hlinkClick r:id="rId8"/>
              </a:rPr>
              <a:t>www.eki.ee/nimeselts/bib</a:t>
            </a:r>
            <a:endParaRPr lang="et-EE" sz="2400">
              <a:latin typeface="Arial" charset="0"/>
            </a:endParaRPr>
          </a:p>
          <a:p>
            <a:r>
              <a:rPr lang="et-EE" sz="2400">
                <a:latin typeface="Arial" charset="0"/>
                <a:hlinkClick r:id="rId9"/>
              </a:rPr>
              <a:t>http://www.youtube.com/watch?v=WfnpUYPxrWE</a:t>
            </a:r>
            <a:endParaRPr lang="et-EE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GB" sz="2400"/>
          </a:p>
        </p:txBody>
      </p:sp>
      <p:pic>
        <p:nvPicPr>
          <p:cNvPr id="113669" name="Picture 11" descr="Evar_Saar_www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500688"/>
            <a:ext cx="9286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9" descr="toim13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8688" y="5500688"/>
            <a:ext cx="93186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15" descr="keelenouanne%25204_s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00250" y="5524500"/>
            <a:ext cx="1000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5" descr="maailmakohanimed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00375" y="5491163"/>
            <a:ext cx="12144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3" name="Picture 17" descr="Paikannimikirja1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14813" y="5500688"/>
            <a:ext cx="9667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4" name="Picture 7" descr="nimekorralduseanaluus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143500" y="5500688"/>
            <a:ext cx="1000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5" name="Picture 20" descr="978-0-87351-396-8-thumb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215063" y="5500688"/>
            <a:ext cx="9540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6" name="Picture 19" descr="951-0-27676-6%26empty%3Dempty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215188" y="5529263"/>
            <a:ext cx="1000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7" name="Picture 13" descr="kohanimed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215313" y="5500688"/>
            <a:ext cx="9286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endParaRPr lang="et-EE" sz="4400" smtClean="0">
              <a:solidFill>
                <a:srgbClr val="B85832"/>
              </a:solidFill>
              <a:latin typeface="Bauhaus 93" pitchFamily="82" charset="0"/>
            </a:endParaRPr>
          </a:p>
        </p:txBody>
      </p:sp>
      <p:sp>
        <p:nvSpPr>
          <p:cNvPr id="112643" name="Sisu kohatäid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112644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t-EE" sz="4400">
              <a:solidFill>
                <a:srgbClr val="002864"/>
              </a:solidFill>
              <a:latin typeface="Bauhaus 93" pitchFamily="82" charset="0"/>
            </a:endParaRPr>
          </a:p>
          <a:p>
            <a:pPr algn="ctr"/>
            <a:r>
              <a:rPr lang="et-EE" sz="4400">
                <a:solidFill>
                  <a:srgbClr val="002864"/>
                </a:solidFill>
                <a:latin typeface="Bauhaus 93" pitchFamily="82" charset="0"/>
              </a:rPr>
              <a:t>Kauneid ja püsivaid kohanimesid!</a:t>
            </a:r>
          </a:p>
          <a:p>
            <a:pPr algn="r"/>
            <a:endParaRPr lang="et-EE" sz="2400">
              <a:solidFill>
                <a:srgbClr val="002864"/>
              </a:solidFill>
              <a:latin typeface="Arial" charset="0"/>
            </a:endParaRPr>
          </a:p>
          <a:p>
            <a:pPr algn="r"/>
            <a:endParaRPr lang="et-EE" sz="2400">
              <a:solidFill>
                <a:srgbClr val="002864"/>
              </a:solidFill>
              <a:latin typeface="Arial" charset="0"/>
            </a:endParaRPr>
          </a:p>
          <a:p>
            <a:pPr algn="r"/>
            <a:endParaRPr lang="et-EE" sz="2400">
              <a:solidFill>
                <a:srgbClr val="002864"/>
              </a:solidFill>
              <a:latin typeface="Arial" charset="0"/>
            </a:endParaRPr>
          </a:p>
          <a:p>
            <a:pPr algn="r"/>
            <a:r>
              <a:rPr lang="et-EE" sz="2400">
                <a:solidFill>
                  <a:srgbClr val="002864"/>
                </a:solidFill>
                <a:latin typeface="Arial" charset="0"/>
                <a:hlinkClick r:id="rId3"/>
              </a:rPr>
              <a:t>aule.kikas@siseministeerium.ee</a:t>
            </a:r>
            <a:endParaRPr lang="et-EE" sz="2400">
              <a:solidFill>
                <a:srgbClr val="002864"/>
              </a:solidFill>
              <a:latin typeface="Arial" charset="0"/>
            </a:endParaRPr>
          </a:p>
          <a:p>
            <a:pPr algn="r"/>
            <a:r>
              <a:rPr lang="et-EE" sz="2400">
                <a:solidFill>
                  <a:srgbClr val="002864"/>
                </a:solidFill>
                <a:latin typeface="Arial" charset="0"/>
              </a:rPr>
              <a:t>tel 612 5147</a:t>
            </a:r>
            <a:endParaRPr lang="en-GB" sz="2400">
              <a:solidFill>
                <a:srgbClr val="002864"/>
              </a:solidFill>
              <a:latin typeface="Arial" charset="0"/>
            </a:endParaRPr>
          </a:p>
        </p:txBody>
      </p:sp>
      <p:pic>
        <p:nvPicPr>
          <p:cNvPr id="112645" name="Picture 10" descr="626323e5b8ff80_ful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57563"/>
            <a:ext cx="18954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14" descr="lind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5113" y="0"/>
            <a:ext cx="12588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Lähtepõhimõtted</a:t>
            </a:r>
          </a:p>
        </p:txBody>
      </p:sp>
      <p:sp>
        <p:nvSpPr>
          <p:cNvPr id="21506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2148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endParaRPr lang="et-EE" sz="2800"/>
          </a:p>
          <a:p>
            <a:pPr>
              <a:buFontTx/>
              <a:buChar char="-"/>
            </a:pPr>
            <a:endParaRPr lang="et-EE" sz="2800"/>
          </a:p>
          <a:p>
            <a:pPr>
              <a:buFontTx/>
              <a:buChar char="-"/>
            </a:pPr>
            <a:r>
              <a:rPr lang="et-EE" sz="2800">
                <a:latin typeface="Arial" charset="0"/>
              </a:rPr>
              <a:t> i</a:t>
            </a:r>
            <a:r>
              <a:rPr lang="en-GB" sz="2800">
                <a:latin typeface="Arial" charset="0"/>
              </a:rPr>
              <a:t>gal riigil on suveräänne õigus otsustada oma maa kohanimesid (</a:t>
            </a:r>
            <a:r>
              <a:rPr lang="en-GB" sz="2800">
                <a:solidFill>
                  <a:schemeClr val="accent2"/>
                </a:solidFill>
                <a:latin typeface="Arial" charset="0"/>
              </a:rPr>
              <a:t>riiklik normimine</a:t>
            </a:r>
            <a:r>
              <a:rPr lang="en-GB" sz="2800">
                <a:latin typeface="Arial" charset="0"/>
              </a:rPr>
              <a:t>)</a:t>
            </a:r>
            <a:endParaRPr lang="et-EE" sz="2800">
              <a:latin typeface="Arial" charset="0"/>
            </a:endParaRPr>
          </a:p>
          <a:p>
            <a:endParaRPr lang="en-GB" sz="2800">
              <a:latin typeface="Arial" charset="0"/>
            </a:endParaRPr>
          </a:p>
          <a:p>
            <a:r>
              <a:rPr lang="et-EE" sz="2800">
                <a:latin typeface="Arial" charset="0"/>
              </a:rPr>
              <a:t>- r</a:t>
            </a:r>
            <a:r>
              <a:rPr lang="en-GB" sz="2800">
                <a:latin typeface="Arial" charset="0"/>
              </a:rPr>
              <a:t>ahvusvaheliselt tunnustatakse neid kohanimesid, mida riigid ise on kehtestanud (</a:t>
            </a:r>
            <a:r>
              <a:rPr lang="en-GB" sz="2800">
                <a:solidFill>
                  <a:schemeClr val="accent2"/>
                </a:solidFill>
                <a:latin typeface="Arial" charset="0"/>
              </a:rPr>
              <a:t>rahvusvaheline normimine</a:t>
            </a:r>
            <a:r>
              <a:rPr lang="en-GB" sz="28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82B6D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t-EE" sz="4000">
                <a:latin typeface="Arial" charset="0"/>
              </a:rPr>
              <a:t> 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180450F-BCF7-448A-8FCA-17F9BD802C72}" type="slidenum">
              <a:rPr lang="en-US" altLang="en-US" sz="1200">
                <a:solidFill>
                  <a:schemeClr val="bg1"/>
                </a:solidFill>
                <a:latin typeface="Times"/>
              </a:rPr>
              <a:pPr algn="r" eaLnBrk="0" hangingPunct="0"/>
              <a:t>4</a:t>
            </a:fld>
            <a:endParaRPr lang="en-US" altLang="en-US" sz="1200">
              <a:solidFill>
                <a:schemeClr val="bg1"/>
              </a:solidFill>
              <a:latin typeface="Time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600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t-EE" altLang="en-US" sz="1200">
                <a:solidFill>
                  <a:schemeClr val="bg1"/>
                </a:solidFill>
                <a:latin typeface="Times"/>
              </a:rPr>
              <a:t> </a:t>
            </a:r>
            <a:endParaRPr lang="en-US" altLang="en-US" sz="1200">
              <a:solidFill>
                <a:schemeClr val="bg1"/>
              </a:solidFill>
              <a:latin typeface="Times"/>
            </a:endParaRPr>
          </a:p>
        </p:txBody>
      </p:sp>
      <p:pic>
        <p:nvPicPr>
          <p:cNvPr id="22532" name="Picture 5" descr="veseljoja+zhiz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381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New_Zealand_05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58674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The geographical name ga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4925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llanfai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6788"/>
            <a:ext cx="914400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857250"/>
          </a:xfrm>
        </p:spPr>
        <p:txBody>
          <a:bodyPr/>
          <a:lstStyle/>
          <a:p>
            <a:pPr algn="l" eaLnBrk="1" hangingPunct="1"/>
            <a:r>
              <a:rPr lang="et-EE" sz="4800" smtClean="0">
                <a:solidFill>
                  <a:srgbClr val="B85832"/>
                </a:solidFill>
                <a:latin typeface="Bauhaus 93" pitchFamily="82" charset="0"/>
              </a:rPr>
              <a:t>   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Kohanimekorraldus  ja koostöö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t-EE" altLang="en-US" sz="2000" smtClean="0"/>
          </a:p>
          <a:p>
            <a:pPr eaLnBrk="1" hangingPunct="1">
              <a:buFontTx/>
              <a:buNone/>
            </a:pPr>
            <a:endParaRPr lang="et-EE" altLang="en-US" sz="2000" smtClean="0"/>
          </a:p>
        </p:txBody>
      </p:sp>
      <p:graphicFrame>
        <p:nvGraphicFramePr>
          <p:cNvPr id="2050" name="Diagram 5"/>
          <p:cNvGraphicFramePr>
            <a:graphicFrameLocks/>
          </p:cNvGraphicFramePr>
          <p:nvPr>
            <p:ph sz="half" idx="2"/>
          </p:nvPr>
        </p:nvGraphicFramePr>
        <p:xfrm>
          <a:off x="0" y="1412875"/>
          <a:ext cx="9144000" cy="47529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sp>
        <p:nvSpPr>
          <p:cNvPr id="2060" name="Text Box 20"/>
          <p:cNvSpPr txBox="1">
            <a:spLocks noChangeArrowheads="1"/>
          </p:cNvSpPr>
          <p:nvPr/>
        </p:nvSpPr>
        <p:spPr bwMode="auto">
          <a:xfrm>
            <a:off x="3635375" y="2420938"/>
            <a:ext cx="2128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t-EE"/>
          </a:p>
        </p:txBody>
      </p:sp>
      <p:sp>
        <p:nvSpPr>
          <p:cNvPr id="2061" name="Rectangle 22"/>
          <p:cNvSpPr>
            <a:spLocks noChangeArrowheads="1"/>
          </p:cNvSpPr>
          <p:nvPr/>
        </p:nvSpPr>
        <p:spPr bwMode="auto">
          <a:xfrm>
            <a:off x="2195513" y="3789363"/>
            <a:ext cx="2881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2000">
                <a:solidFill>
                  <a:srgbClr val="003567"/>
                </a:solidFill>
              </a:rPr>
              <a:t>Teaduslik kohanimekorraldus</a:t>
            </a:r>
          </a:p>
        </p:txBody>
      </p:sp>
      <p:sp>
        <p:nvSpPr>
          <p:cNvPr id="2062" name="Rectangle 23"/>
          <p:cNvSpPr>
            <a:spLocks noChangeArrowheads="1"/>
          </p:cNvSpPr>
          <p:nvPr/>
        </p:nvSpPr>
        <p:spPr bwMode="auto">
          <a:xfrm rot="10800000" flipV="1">
            <a:off x="3132138" y="2852738"/>
            <a:ext cx="382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2000">
                <a:solidFill>
                  <a:srgbClr val="003567"/>
                </a:solidFill>
                <a:latin typeface="Arial" charset="0"/>
              </a:rPr>
              <a:t> </a:t>
            </a:r>
            <a:r>
              <a:rPr lang="et-EE" sz="2000">
                <a:solidFill>
                  <a:srgbClr val="003567"/>
                </a:solidFill>
              </a:rPr>
              <a:t>Riiklik kohanimekorraldus</a:t>
            </a:r>
          </a:p>
        </p:txBody>
      </p:sp>
      <p:sp>
        <p:nvSpPr>
          <p:cNvPr id="2063" name="Rectangle 24"/>
          <p:cNvSpPr>
            <a:spLocks noChangeArrowheads="1"/>
          </p:cNvSpPr>
          <p:nvPr/>
        </p:nvSpPr>
        <p:spPr bwMode="auto">
          <a:xfrm>
            <a:off x="5003800" y="3716338"/>
            <a:ext cx="418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2000">
                <a:solidFill>
                  <a:srgbClr val="003567"/>
                </a:solidFill>
              </a:rPr>
              <a:t>Rahvusvaheline </a:t>
            </a:r>
          </a:p>
          <a:p>
            <a:r>
              <a:rPr lang="et-EE" sz="2000">
                <a:solidFill>
                  <a:srgbClr val="003567"/>
                </a:solidFill>
              </a:rPr>
              <a:t>kohanimekorraldus</a:t>
            </a:r>
          </a:p>
        </p:txBody>
      </p:sp>
      <p:pic>
        <p:nvPicPr>
          <p:cNvPr id="2064" name="Picture 10" descr="UN-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581525"/>
            <a:ext cx="6858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0" descr="http://t0.gstatic.com/images?q=tbn:qWZ4FuzWmTmlnM:http://leifi.physik.uni-muenchen.de/web_ph08/geschichte/15_archimedes-krone/archimedes07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4581525"/>
            <a:ext cx="78581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2" descr="http://t3.gstatic.com/images?q=tbn:waH_wBULInEIGM:http://www.etka.ee/images/Paragrahv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16287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Slaidinumbri kohatäide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484CE5-3C72-4792-8A1C-8759CCA8CC8D}" type="slidenum">
              <a:rPr lang="et-EE" smtClean="0"/>
              <a:pPr/>
              <a:t>5</a:t>
            </a:fld>
            <a:endParaRPr lang="et-E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C00000"/>
                </a:solidFill>
                <a:latin typeface="Bauhaus 93" pitchFamily="82" charset="0"/>
              </a:rPr>
              <a:t>Teaduslik kohanimekorraldus</a:t>
            </a:r>
          </a:p>
        </p:txBody>
      </p:sp>
      <p:sp>
        <p:nvSpPr>
          <p:cNvPr id="26626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</a:pPr>
            <a:endParaRPr lang="et-EE" sz="2800">
              <a:latin typeface="Arial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</a:pPr>
            <a:r>
              <a:rPr lang="et-EE" sz="2800">
                <a:latin typeface="Arial" charset="0"/>
              </a:rPr>
              <a:t>Eesti Keele Instituut- </a:t>
            </a:r>
            <a:r>
              <a:rPr lang="et-EE" sz="2800" i="1">
                <a:latin typeface="Arial" charset="0"/>
              </a:rPr>
              <a:t>kohanimede asjus eksperdihinnanguid andev ning tellimuslikke sihtuuringuid korraldav nimeteaduslik usaldusasutus</a:t>
            </a:r>
            <a:r>
              <a:rPr lang="et-EE" sz="2800">
                <a:latin typeface="Arial" charset="0"/>
              </a:rPr>
              <a:t>.                                                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</a:pPr>
            <a:r>
              <a:rPr lang="en-GB" sz="2800">
                <a:latin typeface="Arial" charset="0"/>
              </a:rPr>
              <a:t>Emakeele Seltsi keeletoimkond </a:t>
            </a:r>
            <a:r>
              <a:rPr lang="et-EE" sz="2800">
                <a:latin typeface="Arial" charset="0"/>
              </a:rPr>
              <a:t>  – nimekirjutusreeglid, nimesoovitused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</a:pPr>
            <a:r>
              <a:rPr lang="et-EE" sz="2800">
                <a:latin typeface="Arial" charset="0"/>
              </a:rPr>
              <a:t>Võru Instituut – nimeuurimine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</a:pPr>
            <a:r>
              <a:rPr lang="et-EE" sz="2800">
                <a:latin typeface="Arial" charset="0"/>
              </a:rPr>
              <a:t>Tartu Ülikool, Tallinna Ülikool</a:t>
            </a:r>
            <a:endParaRPr lang="en-US" alt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ealkiri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25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C00000"/>
                </a:solidFill>
                <a:latin typeface="Bauhaus 93" pitchFamily="82" charset="0"/>
              </a:rPr>
              <a:t>Rahvusvaheline kohanimekorraldus</a:t>
            </a:r>
          </a:p>
        </p:txBody>
      </p:sp>
      <p:sp>
        <p:nvSpPr>
          <p:cNvPr id="27650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</a:pPr>
            <a:endParaRPr lang="et-EE" sz="2800">
              <a:latin typeface="Arial" charset="0"/>
            </a:endParaRPr>
          </a:p>
          <a:p>
            <a:pPr marL="469900" indent="-469900" algn="ctr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None/>
            </a:pPr>
            <a:r>
              <a:rPr lang="et-EE" sz="2800">
                <a:latin typeface="Arial" charset="0"/>
              </a:rPr>
              <a:t>ÜRO kohanimeekspertide rühm - UNGEGN</a:t>
            </a:r>
          </a:p>
          <a:p>
            <a:pPr marL="469900" indent="-469900" eaLnBrk="0" hangingPunct="0">
              <a:spcBef>
                <a:spcPct val="20000"/>
              </a:spcBef>
              <a:buClr>
                <a:srgbClr val="003567"/>
              </a:buClr>
              <a:buFont typeface="Wingdings" pitchFamily="2" charset="2"/>
              <a:buNone/>
            </a:pPr>
            <a:r>
              <a:rPr lang="et-EE" sz="2400" b="1" i="1">
                <a:latin typeface="Arial" charset="0"/>
              </a:rPr>
              <a:t>(U</a:t>
            </a:r>
            <a:r>
              <a:rPr lang="et-EE" sz="2400" i="1">
                <a:latin typeface="Arial" charset="0"/>
              </a:rPr>
              <a:t>nited </a:t>
            </a:r>
            <a:r>
              <a:rPr lang="et-EE" sz="2400" b="1" i="1">
                <a:latin typeface="Arial" charset="0"/>
              </a:rPr>
              <a:t>N</a:t>
            </a:r>
            <a:r>
              <a:rPr lang="et-EE" sz="2400" i="1">
                <a:latin typeface="Arial" charset="0"/>
              </a:rPr>
              <a:t>ations </a:t>
            </a:r>
            <a:r>
              <a:rPr lang="et-EE" sz="2400" b="1" i="1">
                <a:latin typeface="Arial" charset="0"/>
              </a:rPr>
              <a:t>G</a:t>
            </a:r>
            <a:r>
              <a:rPr lang="et-EE" sz="2400" i="1">
                <a:latin typeface="Arial" charset="0"/>
              </a:rPr>
              <a:t>roup of </a:t>
            </a:r>
            <a:r>
              <a:rPr lang="et-EE" sz="2400" b="1" i="1">
                <a:latin typeface="Arial" charset="0"/>
              </a:rPr>
              <a:t>E</a:t>
            </a:r>
            <a:r>
              <a:rPr lang="et-EE" sz="2400" i="1">
                <a:latin typeface="Arial" charset="0"/>
              </a:rPr>
              <a:t>xperts on </a:t>
            </a:r>
            <a:r>
              <a:rPr lang="et-EE" sz="2400" b="1" i="1">
                <a:latin typeface="Arial" charset="0"/>
              </a:rPr>
              <a:t>G</a:t>
            </a:r>
            <a:r>
              <a:rPr lang="et-EE" sz="2400" i="1">
                <a:latin typeface="Arial" charset="0"/>
              </a:rPr>
              <a:t>eographical </a:t>
            </a:r>
            <a:r>
              <a:rPr lang="et-EE" sz="2400" b="1" i="1">
                <a:latin typeface="Arial" charset="0"/>
              </a:rPr>
              <a:t>N</a:t>
            </a:r>
            <a:r>
              <a:rPr lang="et-EE" sz="2400" i="1">
                <a:latin typeface="Arial" charset="0"/>
              </a:rPr>
              <a:t>ames)</a:t>
            </a:r>
            <a:r>
              <a:rPr lang="et-EE" sz="2400">
                <a:latin typeface="Arial" charset="0"/>
              </a:rPr>
              <a:t>  </a:t>
            </a:r>
            <a:endParaRPr lang="et-EE" sz="2800">
              <a:latin typeface="Arial" charset="0"/>
            </a:endParaRPr>
          </a:p>
          <a:p>
            <a:pPr marL="908050" lvl="1" indent="-436563" eaLnBrk="0" hangingPunct="0">
              <a:spcBef>
                <a:spcPct val="20000"/>
              </a:spcBef>
              <a:buClr>
                <a:srgbClr val="7A7B7D"/>
              </a:buClr>
              <a:buSzPct val="75000"/>
              <a:buFont typeface="Wingdings" pitchFamily="2" charset="2"/>
              <a:buNone/>
            </a:pPr>
            <a:endParaRPr lang="et-EE" sz="2600">
              <a:latin typeface="Arial" charset="0"/>
            </a:endParaRPr>
          </a:p>
          <a:p>
            <a:pPr marL="908050" lvl="1" indent="-436563" eaLnBrk="0" hangingPunct="0">
              <a:spcBef>
                <a:spcPct val="20000"/>
              </a:spcBef>
              <a:buClr>
                <a:srgbClr val="7A7B7D"/>
              </a:buClr>
              <a:buSzPct val="75000"/>
              <a:buFont typeface="Wingdings" pitchFamily="2" charset="2"/>
              <a:buNone/>
            </a:pPr>
            <a:r>
              <a:rPr lang="et-EE" sz="2600">
                <a:latin typeface="Arial" charset="0"/>
              </a:rPr>
              <a:t>Eesmärk: edendada rahvusvahelise sidususe huvides kindlate normitud kohanimede kasutuselevõttu.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Kohanimekorralduskonverentsid</a:t>
            </a:r>
          </a:p>
        </p:txBody>
      </p:sp>
      <p:sp>
        <p:nvSpPr>
          <p:cNvPr id="28674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et-EE" sz="2800"/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t-EE" sz="2800"/>
              <a:t>1</a:t>
            </a:r>
            <a:r>
              <a:rPr lang="en-GB" sz="2800"/>
              <a:t>967 Genf </a:t>
            </a:r>
            <a:endParaRPr lang="et-EE" sz="2800"/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n-GB" sz="2800"/>
              <a:t>1972 London</a:t>
            </a:r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n-GB" sz="2800"/>
              <a:t>1977 Ateena</a:t>
            </a:r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n-GB" sz="2800"/>
              <a:t>1982 Genf</a:t>
            </a:r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n-GB" sz="2800"/>
              <a:t>1987 Montr</a:t>
            </a:r>
            <a:r>
              <a:rPr lang="en-US" sz="2800"/>
              <a:t>éal </a:t>
            </a:r>
            <a:endParaRPr lang="et-EE" sz="2800"/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n-GB" sz="2800"/>
              <a:t>1992 New York</a:t>
            </a:r>
            <a:endParaRPr lang="et-EE" sz="2800"/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n-GB" sz="2800"/>
              <a:t>1998 New York</a:t>
            </a:r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n-GB" sz="2800"/>
              <a:t>2002 Berliin</a:t>
            </a:r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n-GB" sz="2800"/>
              <a:t>2007 </a:t>
            </a:r>
            <a:r>
              <a:rPr lang="et-EE" sz="2800"/>
              <a:t>New York</a:t>
            </a:r>
          </a:p>
          <a:p>
            <a:pPr lvl="1">
              <a:lnSpc>
                <a:spcPct val="90000"/>
              </a:lnSpc>
              <a:buFont typeface="Arial" charset="0"/>
              <a:buAutoNum type="arabicPeriod"/>
            </a:pPr>
            <a:r>
              <a:rPr lang="et-EE" sz="2800"/>
              <a:t> 2012 ?</a:t>
            </a:r>
            <a:endParaRPr lang="en-GB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t-EE" smtClean="0">
                <a:latin typeface="Bauhaus 93" pitchFamily="82" charset="0"/>
              </a:rPr>
              <a:t> </a:t>
            </a:r>
            <a:r>
              <a:rPr lang="et-EE" sz="4400" smtClean="0">
                <a:solidFill>
                  <a:srgbClr val="B85832"/>
                </a:solidFill>
                <a:latin typeface="Bauhaus 93" pitchFamily="82" charset="0"/>
              </a:rPr>
              <a:t>UNGEGN istungid</a:t>
            </a:r>
          </a:p>
        </p:txBody>
      </p:sp>
      <p:sp>
        <p:nvSpPr>
          <p:cNvPr id="29698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smtClean="0"/>
              <a:t> 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357188" y="1214438"/>
            <a:ext cx="8358187" cy="4429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et-EE" sz="2800"/>
          </a:p>
          <a:p>
            <a:pPr>
              <a:lnSpc>
                <a:spcPct val="90000"/>
              </a:lnSpc>
            </a:pPr>
            <a:r>
              <a:rPr lang="en-GB" sz="2800"/>
              <a:t>Iga kahe aasta tagant, sh konverentside ajal</a:t>
            </a:r>
          </a:p>
          <a:p>
            <a:pPr>
              <a:lnSpc>
                <a:spcPct val="90000"/>
              </a:lnSpc>
            </a:pPr>
            <a:r>
              <a:rPr lang="et-EE" sz="2800"/>
              <a:t>	</a:t>
            </a:r>
          </a:p>
          <a:p>
            <a:pPr>
              <a:lnSpc>
                <a:spcPct val="90000"/>
              </a:lnSpc>
            </a:pPr>
            <a:r>
              <a:rPr lang="et-EE" sz="2800"/>
              <a:t>	</a:t>
            </a:r>
            <a:r>
              <a:rPr lang="en-GB" sz="2800"/>
              <a:t>XXI istung</a:t>
            </a:r>
            <a:r>
              <a:rPr lang="et-EE" sz="2800"/>
              <a:t>,</a:t>
            </a:r>
            <a:r>
              <a:rPr lang="en-GB" sz="2800"/>
              <a:t> august 2002</a:t>
            </a:r>
            <a:r>
              <a:rPr lang="et-EE" sz="2800"/>
              <a:t>,</a:t>
            </a:r>
            <a:r>
              <a:rPr lang="en-GB" sz="2800"/>
              <a:t> Berliinis</a:t>
            </a:r>
          </a:p>
          <a:p>
            <a:pPr>
              <a:lnSpc>
                <a:spcPct val="90000"/>
              </a:lnSpc>
            </a:pPr>
            <a:r>
              <a:rPr lang="et-EE" sz="2800"/>
              <a:t>	</a:t>
            </a:r>
            <a:r>
              <a:rPr lang="en-GB" sz="2800"/>
              <a:t>XXII istung</a:t>
            </a:r>
            <a:r>
              <a:rPr lang="et-EE" sz="2800"/>
              <a:t>,</a:t>
            </a:r>
            <a:r>
              <a:rPr lang="en-GB" sz="2800"/>
              <a:t> aprill 2004</a:t>
            </a:r>
            <a:r>
              <a:rPr lang="et-EE" sz="2800"/>
              <a:t>,</a:t>
            </a:r>
            <a:r>
              <a:rPr lang="en-GB" sz="2800"/>
              <a:t> New Yor</a:t>
            </a:r>
            <a:r>
              <a:rPr lang="et-EE" sz="2800"/>
              <a:t>k</a:t>
            </a:r>
          </a:p>
          <a:p>
            <a:pPr>
              <a:lnSpc>
                <a:spcPct val="90000"/>
              </a:lnSpc>
            </a:pPr>
            <a:r>
              <a:rPr lang="et-EE" sz="2800"/>
              <a:t>	XXIII istung, aprill 2006, Viin</a:t>
            </a:r>
          </a:p>
          <a:p>
            <a:pPr>
              <a:lnSpc>
                <a:spcPct val="90000"/>
              </a:lnSpc>
            </a:pPr>
            <a:r>
              <a:rPr lang="et-EE" sz="2800"/>
              <a:t>	XXIV istung, august, 2007, New York</a:t>
            </a:r>
          </a:p>
          <a:p>
            <a:pPr>
              <a:lnSpc>
                <a:spcPct val="90000"/>
              </a:lnSpc>
            </a:pPr>
            <a:r>
              <a:rPr lang="et-EE" sz="2800"/>
              <a:t>	XXV istung, mai, 2009, Nairobi</a:t>
            </a:r>
            <a:endParaRPr lang="en-GB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itlus_regionaal">
  <a:themeElements>
    <a:clrScheme name="regionaalarengu_toetuse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gionaalarengu_toetusek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gionaalarengu_toetuse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aalarengu_toetuse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aalarengu_toetuse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aalarengu_toetuse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aalarengu_toetuse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gionaalarengu_toetuse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aalarengu_toetuse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aalarengu_toetuse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aalarengu_toetuse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aalarengu_toetuse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aalarengu_toetuse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gionaalarengu_toetuse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1454</TotalTime>
  <Words>836</Words>
  <Application>Microsoft Office PowerPoint</Application>
  <PresentationFormat>On-screen Show (4:3)</PresentationFormat>
  <Paragraphs>275</Paragraphs>
  <Slides>28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Kujundusmall</vt:lpstr>
      </vt:variant>
      <vt:variant>
        <vt:i4>1</vt:i4>
      </vt:variant>
      <vt:variant>
        <vt:lpstr>Slaiditiitlid</vt:lpstr>
      </vt:variant>
      <vt:variant>
        <vt:i4>28</vt:i4>
      </vt:variant>
    </vt:vector>
  </HeadingPairs>
  <TitlesOfParts>
    <vt:vector size="35" baseType="lpstr">
      <vt:lpstr>Gill Sans MT</vt:lpstr>
      <vt:lpstr>Arial</vt:lpstr>
      <vt:lpstr>Bauhaus 93</vt:lpstr>
      <vt:lpstr>Times</vt:lpstr>
      <vt:lpstr>Wingdings</vt:lpstr>
      <vt:lpstr>Times New Roman</vt:lpstr>
      <vt:lpstr>esitlus_regionaal</vt:lpstr>
      <vt:lpstr>Kohanimekorraldus Eestis</vt:lpstr>
      <vt:lpstr>Slaid 2</vt:lpstr>
      <vt:lpstr> Lähtepõhimõtted</vt:lpstr>
      <vt:lpstr>Slaid 4</vt:lpstr>
      <vt:lpstr>    Kohanimekorraldus  ja koostöö</vt:lpstr>
      <vt:lpstr> Teaduslik kohanimekorraldus</vt:lpstr>
      <vt:lpstr> Rahvusvaheline kohanimekorraldus</vt:lpstr>
      <vt:lpstr> Kohanimekorralduskonverentsid</vt:lpstr>
      <vt:lpstr> UNGEGN istungid</vt:lpstr>
      <vt:lpstr> UNGEGN jaotised (22)</vt:lpstr>
      <vt:lpstr> UNGEGN töörühmad (10)</vt:lpstr>
      <vt:lpstr> Balti jaotis</vt:lpstr>
      <vt:lpstr>Balti jaotise istungid</vt:lpstr>
      <vt:lpstr> Riiklik kohanimekorraldus</vt:lpstr>
      <vt:lpstr> Riiklik kohanimekorraldus</vt:lpstr>
      <vt:lpstr> Kohanimeseadus</vt:lpstr>
      <vt:lpstr> Mõisted_1</vt:lpstr>
      <vt:lpstr> Mõisted_2</vt:lpstr>
      <vt:lpstr> Mõisted_3</vt:lpstr>
      <vt:lpstr> Nimevaliku põhimõtted</vt:lpstr>
      <vt:lpstr> Kohanime keelsus</vt:lpstr>
      <vt:lpstr> Kohanimenõukogu</vt:lpstr>
      <vt:lpstr> Kohanimeregister</vt:lpstr>
      <vt:lpstr> </vt:lpstr>
      <vt:lpstr> Kohanimeregistri avalik teenus</vt:lpstr>
      <vt:lpstr> Ühine vanker vedada</vt:lpstr>
      <vt:lpstr> Kust saada teavet?</vt:lpstr>
      <vt:lpstr> </vt:lpstr>
    </vt:vector>
  </TitlesOfParts>
  <Company>Siseministeerium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Regionaalvaldkonna esitluspõhi</dc:title>
  <dc:creator>Siseministeerium</dc:creator>
  <cp:lastModifiedBy>SiM kasutaja</cp:lastModifiedBy>
  <cp:revision>58</cp:revision>
  <dcterms:created xsi:type="dcterms:W3CDTF">2009-06-08T13:35:31Z</dcterms:created>
  <dcterms:modified xsi:type="dcterms:W3CDTF">2009-11-27T04:46:42Z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ärkmed">
    <vt:lpwstr/>
  </property>
  <property fmtid="{D5CDD505-2E9C-101B-9397-08002B2CF9AE}" pid="3" name="Osakond">
    <vt:lpwstr/>
  </property>
  <property fmtid="{D5CDD505-2E9C-101B-9397-08002B2CF9AE}" pid="4" name="Näita lehel">
    <vt:lpwstr/>
  </property>
  <property fmtid="{D5CDD505-2E9C-101B-9397-08002B2CF9AE}" pid="5" name="ContentType">
    <vt:lpwstr>Dokument</vt:lpwstr>
  </property>
  <property fmtid="{D5CDD505-2E9C-101B-9397-08002B2CF9AE}" pid="6" name="Liik">
    <vt:lpwstr/>
  </property>
</Properties>
</file>